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1" r:id="rId1"/>
  </p:sldMasterIdLst>
  <p:notesMasterIdLst>
    <p:notesMasterId r:id="rId44"/>
  </p:notesMasterIdLst>
  <p:sldIdLst>
    <p:sldId id="257" r:id="rId2"/>
    <p:sldId id="453" r:id="rId3"/>
    <p:sldId id="454" r:id="rId4"/>
    <p:sldId id="455" r:id="rId5"/>
    <p:sldId id="456" r:id="rId6"/>
    <p:sldId id="457" r:id="rId7"/>
    <p:sldId id="309" r:id="rId8"/>
    <p:sldId id="388" r:id="rId9"/>
    <p:sldId id="397" r:id="rId10"/>
    <p:sldId id="396" r:id="rId11"/>
    <p:sldId id="391" r:id="rId12"/>
    <p:sldId id="458" r:id="rId13"/>
    <p:sldId id="459" r:id="rId14"/>
    <p:sldId id="461" r:id="rId15"/>
    <p:sldId id="463" r:id="rId16"/>
    <p:sldId id="465" r:id="rId17"/>
    <p:sldId id="466" r:id="rId18"/>
    <p:sldId id="468" r:id="rId19"/>
    <p:sldId id="494" r:id="rId20"/>
    <p:sldId id="495" r:id="rId21"/>
    <p:sldId id="496" r:id="rId22"/>
    <p:sldId id="420" r:id="rId23"/>
    <p:sldId id="497" r:id="rId24"/>
    <p:sldId id="498" r:id="rId25"/>
    <p:sldId id="506" r:id="rId26"/>
    <p:sldId id="483" r:id="rId27"/>
    <p:sldId id="499" r:id="rId28"/>
    <p:sldId id="500" r:id="rId29"/>
    <p:sldId id="501" r:id="rId30"/>
    <p:sldId id="484" r:id="rId31"/>
    <p:sldId id="502" r:id="rId32"/>
    <p:sldId id="503" r:id="rId33"/>
    <p:sldId id="504" r:id="rId34"/>
    <p:sldId id="505" r:id="rId35"/>
    <p:sldId id="485" r:id="rId36"/>
    <p:sldId id="486" r:id="rId37"/>
    <p:sldId id="487" r:id="rId38"/>
    <p:sldId id="493" r:id="rId39"/>
    <p:sldId id="488" r:id="rId40"/>
    <p:sldId id="490" r:id="rId41"/>
    <p:sldId id="491" r:id="rId42"/>
    <p:sldId id="492" r:id="rId43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5">
          <p15:clr>
            <a:srgbClr val="A4A3A4"/>
          </p15:clr>
        </p15:guide>
        <p15:guide id="2" pos="311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5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02" autoAdjust="0"/>
    <p:restoredTop sz="95494" autoAdjust="0"/>
  </p:normalViewPr>
  <p:slideViewPr>
    <p:cSldViewPr>
      <p:cViewPr varScale="1">
        <p:scale>
          <a:sx n="108" d="100"/>
          <a:sy n="108" d="100"/>
        </p:scale>
        <p:origin x="1554" y="108"/>
      </p:cViewPr>
      <p:guideLst>
        <p:guide orient="horz" pos="2155"/>
        <p:guide pos="3115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22" y="-90"/>
      </p:cViewPr>
      <p:guideLst>
        <p:guide orient="horz" pos="2880"/>
        <p:guide pos="2155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A7ED6A74-F86F-40C2-BEB6-62174610F537}" type="datetime1">
              <a:rPr lang="ko-KR" altLang="en-US"/>
              <a:pPr lvl="0">
                <a:defRPr/>
              </a:pPr>
              <a:t>2023-03-29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C6F8717E-3759-4963-9409-A68F28E404C9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71115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5543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09192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73629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00245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70359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73203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96737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57887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87634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66562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82673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35401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39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40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41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C6F8717E-3759-4963-9409-A68F28E404C9}" type="slidenum">
              <a:rPr lang="en-US" altLang="en-US"/>
              <a:pPr lvl="0">
                <a:defRPr/>
              </a:pPr>
              <a:t>42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9"/>
            <a:ext cx="84201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F5B5-397F-4AE4-BB32-19BD58EEDEB6}" type="datetime1">
              <a:rPr lang="ko-KR" altLang="en-US" smtClean="0"/>
              <a:t>2023-03-29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0B4C6-F8D3-4F4D-B007-6891BAAC18C6}" type="datetime1">
              <a:rPr lang="ko-KR" altLang="en-US" smtClean="0"/>
              <a:t>2023-03-29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6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08C0-2EED-47B9-B91F-DD17BE7104B8}" type="datetime1">
              <a:rPr lang="ko-KR" altLang="en-US" smtClean="0"/>
              <a:t>2023-03-29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F8BFB-6AC7-49FF-B787-8703EF752701}" type="datetime1">
              <a:rPr lang="ko-KR" altLang="en-US" smtClean="0"/>
              <a:t>2023-03-29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CAF84-5B28-406A-BCDA-060A6AF02098}" type="datetime1">
              <a:rPr lang="ko-KR" altLang="en-US" smtClean="0"/>
              <a:t>2023-03-29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608E-224F-45E0-9EDA-3B20C7C503C5}" type="datetime1">
              <a:rPr lang="ko-KR" altLang="en-US" smtClean="0"/>
              <a:t>2023-03-29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4B655-4382-4FBB-A79A-F393CB879435}" type="datetime1">
              <a:rPr lang="ko-KR" altLang="en-US" smtClean="0"/>
              <a:t>2023-03-29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A14B-0B08-4CFD-9D4D-29623F40638E}" type="datetime1">
              <a:rPr lang="ko-KR" altLang="en-US" smtClean="0"/>
              <a:t>2023-03-29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765B-A4A0-431E-B8B9-20359EC6D1DE}" type="datetime1">
              <a:rPr lang="ko-KR" altLang="en-US" smtClean="0"/>
              <a:t>2023-03-29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C4B6-01E8-4236-9BAF-540FF81B6C96}" type="datetime1">
              <a:rPr lang="ko-KR" altLang="en-US" smtClean="0"/>
              <a:t>2023-03-29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2"/>
            <a:ext cx="222885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2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EAF30-9519-4EA2-BAE8-6FF34F27F812}" type="datetime1">
              <a:rPr lang="ko-KR" altLang="en-US" smtClean="0"/>
              <a:t>2023-03-29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3A21C-A011-493B-9676-6A2F2B5D1960}" type="datetime1">
              <a:rPr lang="ko-KR" altLang="en-US" smtClean="0"/>
              <a:t>2023-03-29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/>
              <a:t>Project Management System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A75D6-194B-4A9D-B0A1-C42A4EBC40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211.224.136.4/main.do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31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 cstate="print"/>
          <a:srcRect l="2124"/>
          <a:stretch>
            <a:fillRect/>
          </a:stretch>
        </p:blipFill>
        <p:spPr bwMode="auto">
          <a:xfrm>
            <a:off x="761999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4" cstate="print"/>
          <a:srcRect r="443"/>
          <a:stretch>
            <a:fillRect/>
          </a:stretch>
        </p:blipFill>
        <p:spPr bwMode="auto">
          <a:xfrm rot="10800000">
            <a:off x="0" y="0"/>
            <a:ext cx="9906000" cy="60694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6157685"/>
            <a:ext cx="9906001" cy="701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92961" y="1340767"/>
            <a:ext cx="5313040" cy="1944217"/>
          </a:xfrm>
          <a:noFill/>
        </p:spPr>
        <p:txBody>
          <a:bodyPr>
            <a:noAutofit/>
          </a:bodyPr>
          <a:lstStyle/>
          <a:p>
            <a:pPr algn="l"/>
            <a:r>
              <a:rPr lang="en-US" altLang="ko-KR" sz="3200" b="1" spc="-150" dirty="0">
                <a:solidFill>
                  <a:srgbClr val="1434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OTF ExtraBold" pitchFamily="34" charset="-127"/>
                <a:ea typeface="나눔고딕OTF ExtraBold" pitchFamily="34" charset="-127"/>
              </a:rPr>
              <a:t>PLM System</a:t>
            </a:r>
            <a:br>
              <a:rPr lang="en-US" altLang="ko-KR" sz="7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OTF ExtraBold" pitchFamily="34" charset="-127"/>
                <a:ea typeface="나눔고딕OTF ExtraBold" pitchFamily="34" charset="-127"/>
              </a:rPr>
            </a:br>
            <a:r>
              <a:rPr lang="ko-KR" altLang="en-US" sz="5400" b="1" spc="-3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OTF ExtraBold" pitchFamily="34" charset="-127"/>
                <a:ea typeface="나눔고딕OTF ExtraBold" pitchFamily="34" charset="-127"/>
              </a:rPr>
              <a:t>사용자 </a:t>
            </a:r>
            <a:r>
              <a:rPr lang="en-US" altLang="ko-KR" sz="5400" b="1" spc="-3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OTF ExtraBold" pitchFamily="34" charset="-127"/>
                <a:ea typeface="나눔고딕OTF ExtraBold" pitchFamily="34" charset="-127"/>
              </a:rPr>
              <a:t>Manual</a:t>
            </a:r>
            <a:endParaRPr lang="ko-KR" altLang="en-US" sz="5400" b="1" spc="-3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OTF ExtraBold" pitchFamily="34" charset="-127"/>
              <a:ea typeface="나눔고딕OTF ExtraBold" pitchFamily="34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A75D6-194B-4A9D-B0A1-C42A4EBC40AB}" type="slidenum">
              <a:rPr lang="ko-KR" altLang="en-US" smtClean="0">
                <a:solidFill>
                  <a:schemeClr val="bg1"/>
                </a:solidFill>
              </a:rPr>
              <a:pPr/>
              <a:t>1</a:t>
            </a:fld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97216" y="3284984"/>
            <a:ext cx="2327569" cy="523220"/>
          </a:xfrm>
          <a:prstGeom prst="rect">
            <a:avLst/>
          </a:prstGeom>
          <a:noFill/>
          <a:ln w="3175" cap="rnd"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◆ 사용자</a:t>
            </a: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매뉴얼</a:t>
            </a:r>
            <a:endParaRPr lang="en-US" altLang="ko-K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  <a:p>
            <a:pPr algn="ctr"/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◇ 관리자 매뉴얼</a:t>
            </a:r>
          </a:p>
        </p:txBody>
      </p:sp>
      <p:sp>
        <p:nvSpPr>
          <p:cNvPr id="13" name="바닥글 개체 틀 36"/>
          <p:cNvSpPr txBox="1">
            <a:spLocks/>
          </p:cNvSpPr>
          <p:nvPr/>
        </p:nvSpPr>
        <p:spPr>
          <a:xfrm>
            <a:off x="128464" y="111547"/>
            <a:ext cx="28788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PLM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시스템 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사용자 매뉴얼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144688" y="6356354"/>
            <a:ext cx="5616624" cy="365125"/>
          </a:xfrm>
        </p:spPr>
        <p:txBody>
          <a:bodyPr/>
          <a:lstStyle/>
          <a:p>
            <a:r>
              <a:rPr lang="en-US" altLang="ko-KR" b="1" dirty="0">
                <a:solidFill>
                  <a:schemeClr val="bg1">
                    <a:lumMod val="85000"/>
                  </a:schemeClr>
                </a:solidFill>
              </a:rPr>
              <a:t>Integrated Information Management System</a:t>
            </a:r>
            <a:endParaRPr lang="ko-KR" altLang="en-US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/>
          <p:cNvPicPr>
            <a:picLocks noChangeAspect="1" noChangeArrowheads="1"/>
          </p:cNvPicPr>
          <p:nvPr/>
        </p:nvPicPr>
        <p:blipFill rotWithShape="1">
          <a:blip r:embed="rId3"/>
          <a:srcRect l="2120"/>
          <a:stretch>
            <a:fillRect/>
          </a:stretch>
        </p:blipFill>
        <p:spPr>
          <a:xfrm>
            <a:off x="761999" y="0"/>
            <a:ext cx="9144001" cy="6858000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 rot="10800000">
            <a:off x="0" y="0"/>
            <a:ext cx="9906000" cy="60694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/>
          </a:ln>
          <a:effectLst/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-1" y="6157685"/>
            <a:ext cx="9906001" cy="701561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92793" y="1988820"/>
            <a:ext cx="4536504" cy="2246769"/>
          </a:xfrm>
          <a:prstGeom prst="rect">
            <a:avLst/>
          </a:prstGeom>
          <a:noFill/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000" b="1" dirty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1.</a:t>
            </a: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시스템 개요</a:t>
            </a:r>
          </a:p>
          <a:p>
            <a:pPr>
              <a:defRPr/>
            </a:pPr>
            <a:endParaRPr lang="ko-KR" altLang="en-US" sz="2000" b="1" dirty="0"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2000" b="1" dirty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2.</a:t>
            </a: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시스템 구성도</a:t>
            </a:r>
          </a:p>
          <a:p>
            <a:pPr>
              <a:defRPr/>
            </a:pPr>
            <a:endParaRPr lang="ko-KR" altLang="en-US" sz="2000" b="1" dirty="0"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2000" b="1" dirty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3.</a:t>
            </a: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메뉴 구조도</a:t>
            </a:r>
          </a:p>
          <a:p>
            <a:pPr>
              <a:defRPr/>
            </a:pP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  </a:t>
            </a:r>
            <a:r>
              <a:rPr lang="en-US" altLang="ko-KR" sz="2000" b="1" dirty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&gt;</a:t>
            </a: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사용자</a:t>
            </a:r>
            <a:r>
              <a:rPr lang="en-US" altLang="ko-KR" sz="2000" b="1" dirty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</a:t>
            </a: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매뉴얼</a:t>
            </a:r>
          </a:p>
          <a:p>
            <a:pPr>
              <a:defRPr/>
            </a:pP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  </a:t>
            </a:r>
            <a:r>
              <a:rPr lang="en-US" altLang="ko-KR" sz="2000" b="1" dirty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&gt;</a:t>
            </a: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관리자 매뉴얼</a:t>
            </a:r>
          </a:p>
        </p:txBody>
      </p:sp>
      <p:sp>
        <p:nvSpPr>
          <p:cNvPr id="13" name="바닥글 개체 틀 36"/>
          <p:cNvSpPr txBox="1"/>
          <p:nvPr/>
        </p:nvSpPr>
        <p:spPr>
          <a:xfrm>
            <a:off x="128464" y="111547"/>
            <a:ext cx="2878832" cy="365125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100" b="1" i="0" u="none" strike="noStrike" kern="1200" cap="none" spc="0" normalizeH="0" baseline="0"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PLM </a:t>
            </a:r>
            <a:r>
              <a:rPr kumimoji="0" lang="ko-KR" altLang="en-US" sz="1100" b="1" i="0" u="none" strike="noStrike" kern="1200" cap="none" spc="0" normalizeH="0" baseline="0"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시스템 </a:t>
            </a:r>
            <a:r>
              <a:rPr kumimoji="0" lang="en-US" altLang="ko-KR" sz="1100" b="1" i="0" u="none" strike="noStrike" kern="1200" cap="none" spc="0" normalizeH="0" baseline="0"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ko-KR" altLang="en-US" sz="1100" b="1" i="0" u="none" strike="noStrike" kern="1200" cap="none" spc="0" normalizeH="0" baseline="0"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사용자 매뉴얼</a:t>
            </a:r>
            <a:endParaRPr kumimoji="0" lang="ko-KR" altLang="en-US" sz="1200" b="1" i="0" u="none" strike="noStrike" kern="1200" cap="none" spc="0" normalizeH="0" baseline="0"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144688" y="6356354"/>
            <a:ext cx="5616624" cy="365125"/>
          </a:xfrm>
        </p:spPr>
        <p:txBody>
          <a:bodyPr/>
          <a:lstStyle/>
          <a:p>
            <a:pPr lvl="0">
              <a:defRPr/>
            </a:pPr>
            <a:r>
              <a:rPr lang="en-US" altLang="ko-KR" b="1">
                <a:solidFill>
                  <a:schemeClr val="bg1">
                    <a:lumMod val="85000"/>
                  </a:schemeClr>
                </a:solidFill>
              </a:rPr>
              <a:t>Integrated Information Management System</a:t>
            </a:r>
            <a:endParaRPr lang="ko-KR" altLang="en-US" b="1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8484" y="1196752"/>
            <a:ext cx="9289032" cy="3785652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en-US" altLang="ko-KR" sz="1600" dirty="0">
                <a:latin typeface="굴림체"/>
                <a:ea typeface="굴림체"/>
              </a:rPr>
              <a:t>1)</a:t>
            </a:r>
            <a:r>
              <a:rPr lang="ko-KR" altLang="en-US" sz="1600" dirty="0">
                <a:latin typeface="굴림체"/>
                <a:ea typeface="굴림체"/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  <a:latin typeface="굴림체"/>
                <a:ea typeface="굴림체"/>
              </a:rPr>
              <a:t>시스템주소</a:t>
            </a:r>
          </a:p>
          <a:p>
            <a:pPr lvl="0">
              <a:defRPr/>
            </a:pPr>
            <a:endParaRPr lang="en-US" altLang="ko-KR" sz="1600" b="1" dirty="0">
              <a:solidFill>
                <a:schemeClr val="tx1"/>
              </a:solidFill>
              <a:latin typeface="굴림체"/>
              <a:ea typeface="굴림체"/>
            </a:endParaRPr>
          </a:p>
          <a:p>
            <a:pPr lvl="0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     - 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우성</a:t>
            </a:r>
            <a:r>
              <a:rPr lang="en-US" altLang="ko-KR" sz="1600" b="0" i="0" dirty="0">
                <a:solidFill>
                  <a:srgbClr val="00000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SE</a:t>
            </a: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_PLM </a:t>
            </a:r>
            <a:r>
              <a:rPr lang="ko-KR" altLang="en-US" sz="1600" b="1" dirty="0">
                <a:solidFill>
                  <a:schemeClr val="tx1"/>
                </a:solidFill>
                <a:latin typeface="굴림체"/>
                <a:ea typeface="굴림체"/>
              </a:rPr>
              <a:t>시스템 주소 </a:t>
            </a: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: </a:t>
            </a:r>
            <a:r>
              <a:rPr lang="en-US" altLang="ko-KR" sz="1600" b="0" i="0" u="none" strike="noStrike" dirty="0">
                <a:solidFill>
                  <a:srgbClr val="000000"/>
                </a:solidFill>
                <a:effectLst/>
                <a:latin typeface="Google Sans"/>
                <a:hlinkClick r:id="rId5"/>
              </a:rPr>
              <a:t>http://211.224.136.4/main.do</a:t>
            </a:r>
            <a:endParaRPr lang="en-US" altLang="ko-KR" sz="1600" b="0" i="0" u="none" strike="noStrike" dirty="0">
              <a:solidFill>
                <a:srgbClr val="000000"/>
              </a:solidFill>
              <a:effectLst/>
              <a:latin typeface="Google Sans"/>
            </a:endParaRPr>
          </a:p>
          <a:p>
            <a:pPr lvl="0">
              <a:defRPr/>
            </a:pPr>
            <a:endParaRPr lang="en-US" altLang="ko-KR" sz="1600" b="1" dirty="0">
              <a:solidFill>
                <a:schemeClr val="tx1"/>
              </a:solidFill>
              <a:latin typeface="굴림체"/>
              <a:ea typeface="굴림체"/>
            </a:endParaRPr>
          </a:p>
          <a:p>
            <a:pPr lvl="0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2) </a:t>
            </a:r>
            <a:r>
              <a:rPr lang="ko-KR" altLang="en-US" sz="1600" b="1" dirty="0">
                <a:solidFill>
                  <a:schemeClr val="tx1"/>
                </a:solidFill>
                <a:latin typeface="굴림체"/>
                <a:ea typeface="굴림체"/>
              </a:rPr>
              <a:t>웹 환경 구축</a:t>
            </a:r>
          </a:p>
          <a:p>
            <a:pPr lvl="0">
              <a:defRPr/>
            </a:pPr>
            <a:endParaRPr lang="en-US" altLang="ko-KR" sz="1600" b="1" dirty="0">
              <a:solidFill>
                <a:schemeClr val="tx1"/>
              </a:solidFill>
              <a:latin typeface="굴림체"/>
              <a:ea typeface="굴림체"/>
            </a:endParaRPr>
          </a:p>
          <a:p>
            <a:pPr lvl="0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     - </a:t>
            </a:r>
            <a:r>
              <a:rPr lang="ko-KR" altLang="en-US" sz="1600" b="1" dirty="0">
                <a:solidFill>
                  <a:schemeClr val="tx1"/>
                </a:solidFill>
                <a:latin typeface="굴림체"/>
                <a:ea typeface="굴림체"/>
              </a:rPr>
              <a:t>사내 및 사외에서 접속 가능</a:t>
            </a:r>
          </a:p>
          <a:p>
            <a:pPr lvl="0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     - </a:t>
            </a:r>
            <a:r>
              <a:rPr lang="ko-KR" altLang="en-US" sz="1600" b="1" dirty="0">
                <a:solidFill>
                  <a:schemeClr val="tx1"/>
                </a:solidFill>
                <a:latin typeface="굴림체"/>
                <a:ea typeface="굴림체"/>
              </a:rPr>
              <a:t>국내 및 해외 접속 가능</a:t>
            </a:r>
          </a:p>
          <a:p>
            <a:pPr lvl="0">
              <a:defRPr/>
            </a:pPr>
            <a:endParaRPr lang="en-US" altLang="ko-KR" sz="1600" b="1" dirty="0">
              <a:solidFill>
                <a:schemeClr val="tx1"/>
              </a:solidFill>
              <a:latin typeface="굴림체"/>
              <a:ea typeface="굴림체"/>
            </a:endParaRPr>
          </a:p>
          <a:p>
            <a:pPr lvl="0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3) </a:t>
            </a:r>
            <a:r>
              <a:rPr lang="ko-KR" altLang="en-US" sz="1600" b="1" dirty="0">
                <a:solidFill>
                  <a:schemeClr val="tx1"/>
                </a:solidFill>
                <a:latin typeface="굴림체"/>
                <a:ea typeface="굴림체"/>
              </a:rPr>
              <a:t>시스템 개발 환경</a:t>
            </a:r>
          </a:p>
          <a:p>
            <a:pPr lvl="0">
              <a:defRPr/>
            </a:pPr>
            <a:endParaRPr lang="en-US" altLang="ko-KR" sz="1600" b="1" dirty="0">
              <a:solidFill>
                <a:schemeClr val="tx1"/>
              </a:solidFill>
              <a:latin typeface="굴림체"/>
              <a:ea typeface="굴림체"/>
            </a:endParaRPr>
          </a:p>
          <a:p>
            <a:pPr lvl="0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     - </a:t>
            </a:r>
            <a:r>
              <a:rPr lang="ko-KR" altLang="en-US" sz="1600" b="1" dirty="0">
                <a:solidFill>
                  <a:schemeClr val="tx1"/>
                </a:solidFill>
                <a:latin typeface="굴림체"/>
                <a:ea typeface="굴림체"/>
              </a:rPr>
              <a:t>정부표준 </a:t>
            </a:r>
            <a:r>
              <a:rPr lang="ko-KR" altLang="en-US" sz="1600" b="1" dirty="0" err="1">
                <a:solidFill>
                  <a:schemeClr val="tx1"/>
                </a:solidFill>
                <a:latin typeface="굴림체"/>
                <a:ea typeface="굴림체"/>
              </a:rPr>
              <a:t>프레임웍</a:t>
            </a:r>
            <a:r>
              <a:rPr lang="ko-KR" altLang="en-US" sz="1600" b="1" dirty="0">
                <a:solidFill>
                  <a:schemeClr val="tx1"/>
                </a:solidFill>
                <a:latin typeface="굴림체"/>
                <a:ea typeface="굴림체"/>
              </a:rPr>
              <a:t> 사용</a:t>
            </a: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(Spring 4.0)</a:t>
            </a:r>
          </a:p>
          <a:p>
            <a:pPr lvl="0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     - Java JDK 1.7.1</a:t>
            </a:r>
          </a:p>
          <a:p>
            <a:pPr lvl="0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     - Database (</a:t>
            </a:r>
            <a:r>
              <a:rPr lang="en-US" altLang="ko-KR" sz="1600" b="1" dirty="0" err="1">
                <a:solidFill>
                  <a:schemeClr val="tx1"/>
                </a:solidFill>
                <a:latin typeface="굴림체"/>
                <a:ea typeface="굴림체"/>
              </a:rPr>
              <a:t>Postgre</a:t>
            </a: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 </a:t>
            </a:r>
            <a:r>
              <a:rPr lang="en-US" altLang="ko-KR" sz="1600" b="1" dirty="0" err="1">
                <a:solidFill>
                  <a:schemeClr val="tx1"/>
                </a:solidFill>
                <a:latin typeface="굴림체"/>
                <a:ea typeface="굴림체"/>
              </a:rPr>
              <a:t>sql</a:t>
            </a: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)</a:t>
            </a:r>
          </a:p>
          <a:p>
            <a:pPr lvl="0"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굴림체"/>
                <a:ea typeface="굴림체"/>
              </a:rPr>
              <a:t>     - Web service(Tomcat) </a:t>
            </a:r>
            <a:endParaRPr lang="ko-KR" altLang="en-US" sz="1600" dirty="0">
              <a:latin typeface="굴림체"/>
              <a:ea typeface="굴림체"/>
            </a:endParaRP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1. 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시스템 개요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4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2. 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시스템 구성도</a:t>
            </a:r>
          </a:p>
        </p:txBody>
      </p:sp>
      <p:sp>
        <p:nvSpPr>
          <p:cNvPr id="42" name="직사각형 8"/>
          <p:cNvSpPr/>
          <p:nvPr/>
        </p:nvSpPr>
        <p:spPr>
          <a:xfrm>
            <a:off x="272415" y="1309288"/>
            <a:ext cx="3376246" cy="6945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/>
            </a:pPr>
            <a:r>
              <a:rPr lang="en-US" altLang="ko-KR" sz="1400" b="1">
                <a:solidFill>
                  <a:schemeClr val="tx1"/>
                </a:solidFill>
                <a:latin typeface="+mn-ea"/>
              </a:rPr>
              <a:t>1) H/W</a:t>
            </a:r>
            <a:r>
              <a:rPr lang="ko-KR" altLang="en-US" sz="1400" b="1">
                <a:solidFill>
                  <a:schemeClr val="tx1"/>
                </a:solidFill>
                <a:latin typeface="+mn-ea"/>
              </a:rPr>
              <a:t> 구성도</a:t>
            </a:r>
          </a:p>
        </p:txBody>
      </p:sp>
      <p:sp>
        <p:nvSpPr>
          <p:cNvPr id="43" name="직사각형 9"/>
          <p:cNvSpPr/>
          <p:nvPr/>
        </p:nvSpPr>
        <p:spPr>
          <a:xfrm>
            <a:off x="5025009" y="1309287"/>
            <a:ext cx="3376246" cy="6945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/>
            </a:pPr>
            <a:r>
              <a:rPr lang="en-US" altLang="ko-KR" sz="1400" b="1">
                <a:solidFill>
                  <a:schemeClr val="tx1"/>
                </a:solidFill>
                <a:latin typeface="+mn-ea"/>
              </a:rPr>
              <a:t>2) S/W</a:t>
            </a:r>
            <a:r>
              <a:rPr lang="ko-KR" altLang="en-US" sz="1400" b="1">
                <a:solidFill>
                  <a:schemeClr val="tx1"/>
                </a:solidFill>
                <a:latin typeface="+mn-ea"/>
              </a:rPr>
              <a:t> 구성도</a:t>
            </a:r>
          </a:p>
        </p:txBody>
      </p:sp>
      <p:sp>
        <p:nvSpPr>
          <p:cNvPr id="44" name="Rectangle 4"/>
          <p:cNvSpPr>
            <a:spLocks noChangeArrowheads="1"/>
          </p:cNvSpPr>
          <p:nvPr/>
        </p:nvSpPr>
        <p:spPr>
          <a:xfrm>
            <a:off x="228911" y="1309287"/>
            <a:ext cx="10826954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pic>
        <p:nvPicPr>
          <p:cNvPr id="45" name="Picture 1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339161" y="2244592"/>
            <a:ext cx="4541830" cy="248636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6" name="Picture 3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5013228" y="1988840"/>
            <a:ext cx="4620292" cy="2760168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5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3. 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메뉴 구조도</a:t>
            </a:r>
          </a:p>
        </p:txBody>
      </p:sp>
      <p:sp>
        <p:nvSpPr>
          <p:cNvPr id="44" name="Rectangle 4"/>
          <p:cNvSpPr>
            <a:spLocks noChangeArrowheads="1"/>
          </p:cNvSpPr>
          <p:nvPr/>
        </p:nvSpPr>
        <p:spPr>
          <a:xfrm>
            <a:off x="228911" y="1309287"/>
            <a:ext cx="10826954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graphicFrame>
        <p:nvGraphicFramePr>
          <p:cNvPr id="48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531452"/>
              </p:ext>
            </p:extLst>
          </p:nvPr>
        </p:nvGraphicFramePr>
        <p:xfrm>
          <a:off x="403547" y="1072550"/>
          <a:ext cx="2821213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45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6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000" baseline="0" dirty="0"/>
                        <a:t>기능</a:t>
                      </a:r>
                      <a:r>
                        <a:rPr lang="en-US" altLang="ko-KR" sz="1000" baseline="0" dirty="0"/>
                        <a:t>ID</a:t>
                      </a:r>
                      <a:endParaRPr lang="ko-KR" altLang="en-US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000" baseline="0"/>
                        <a:t>업무기능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000" baseline="0" dirty="0"/>
                        <a:t>1.0</a:t>
                      </a:r>
                      <a:endParaRPr lang="ko-KR" altLang="en-US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 baseline="0" dirty="0"/>
                        <a:t>영업관리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 dirty="0"/>
                        <a:t>1.1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/>
                        <a:t>계약현황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/>
                        <a:t>1.2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/>
                        <a:t>고객관리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/>
                        <a:t>1.3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/>
                        <a:t>계약관리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/>
                        <a:t>1.4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/>
                        <a:t>자금관리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805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 dirty="0"/>
                        <a:t>1.5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 baseline="0" dirty="0"/>
                        <a:t>  출고관리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000" baseline="0" dirty="0"/>
                        <a:t>2.0</a:t>
                      </a:r>
                      <a:endParaRPr lang="ko-KR" altLang="en-US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 baseline="0" dirty="0"/>
                        <a:t>프로젝트관리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/>
                        <a:t>2.1</a:t>
                      </a:r>
                      <a:endParaRPr lang="ko-KR" altLang="en-US" sz="1000" baseline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/>
                        <a:t>제품구분</a:t>
                      </a:r>
                      <a:r>
                        <a:rPr lang="en-US" altLang="ko-KR" sz="1000" baseline="0" dirty="0"/>
                        <a:t>_UNIT</a:t>
                      </a:r>
                      <a:r>
                        <a:rPr lang="ko-KR" altLang="en-US" sz="1000" baseline="0" dirty="0"/>
                        <a:t>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5072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/>
                        <a:t>2.2</a:t>
                      </a:r>
                      <a:endParaRPr lang="ko-KR" altLang="en-US" sz="1000" baseline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/>
                        <a:t>진행관리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000" baseline="0" dirty="0"/>
                        <a:t>3.0</a:t>
                      </a:r>
                      <a:endParaRPr lang="ko-KR" altLang="en-US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 baseline="0" dirty="0"/>
                        <a:t>제품관리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 dirty="0"/>
                        <a:t>3.1</a:t>
                      </a:r>
                      <a:endParaRPr lang="ko-KR" altLang="en-US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PART </a:t>
                      </a:r>
                      <a:r>
                        <a:rPr lang="ko-KR" altLang="en-US" sz="1000" baseline="0" dirty="0"/>
                        <a:t>및 구조등록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/>
                        <a:t>3.2</a:t>
                      </a:r>
                      <a:endParaRPr lang="ko-KR" altLang="en-US" sz="1000" baseline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PART</a:t>
                      </a:r>
                      <a:r>
                        <a:rPr lang="ko-KR" altLang="en-US" sz="1000" baseline="0" dirty="0"/>
                        <a:t> 조회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/>
                        <a:t>3.3</a:t>
                      </a:r>
                      <a:endParaRPr lang="ko-KR" altLang="en-US" sz="1000" baseline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BOM </a:t>
                      </a:r>
                      <a:r>
                        <a:rPr lang="ko-KR" altLang="en-US" sz="1000" baseline="0" dirty="0"/>
                        <a:t>조회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 dirty="0"/>
                        <a:t>3.4</a:t>
                      </a:r>
                      <a:endParaRPr lang="ko-KR" altLang="en-US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/>
                        <a:t>설계변경 리스트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000" baseline="0" dirty="0"/>
                        <a:t>4.0</a:t>
                      </a:r>
                      <a:endParaRPr lang="ko-KR" altLang="en-US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 baseline="0" dirty="0"/>
                        <a:t>구매관리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 dirty="0"/>
                        <a:t>4.1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/>
                        <a:t>구매</a:t>
                      </a:r>
                      <a:r>
                        <a:rPr lang="en-US" altLang="ko-KR" sz="1000" baseline="0" dirty="0"/>
                        <a:t>BOM</a:t>
                      </a:r>
                      <a:r>
                        <a:rPr lang="ko-KR" altLang="en-US" sz="1000" baseline="0" dirty="0"/>
                        <a:t>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5072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/>
                        <a:t>4.2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/>
                        <a:t>설계변경 리스트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/>
                        <a:t>4.3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 err="1"/>
                        <a:t>장납기</a:t>
                      </a:r>
                      <a:r>
                        <a:rPr lang="ko-KR" altLang="en-US" sz="1000" baseline="0" dirty="0"/>
                        <a:t> 부품리스트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/>
                        <a:t>4.4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/>
                        <a:t>공급업체관리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graphicFrame>
        <p:nvGraphicFramePr>
          <p:cNvPr id="49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659536"/>
              </p:ext>
            </p:extLst>
          </p:nvPr>
        </p:nvGraphicFramePr>
        <p:xfrm>
          <a:off x="3368803" y="1072550"/>
          <a:ext cx="3024397" cy="4904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537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000" baseline="0" dirty="0"/>
                        <a:t>기능</a:t>
                      </a:r>
                      <a:r>
                        <a:rPr lang="en-US" altLang="ko-KR" sz="1000" baseline="0" dirty="0"/>
                        <a:t>ID</a:t>
                      </a:r>
                      <a:endParaRPr lang="ko-KR" altLang="en-US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000" baseline="0"/>
                        <a:t>업무기능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537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000" baseline="0" dirty="0"/>
                        <a:t>5.0</a:t>
                      </a:r>
                      <a:endParaRPr lang="ko-KR" altLang="en-US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 baseline="0" dirty="0"/>
                        <a:t>발주관리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537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 dirty="0"/>
                        <a:t>5.1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/>
                        <a:t>현황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229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 dirty="0"/>
                        <a:t>5.2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/>
                        <a:t>업체별</a:t>
                      </a:r>
                      <a:r>
                        <a:rPr lang="en-US" altLang="ko-KR" sz="1000" baseline="0" dirty="0"/>
                        <a:t>_</a:t>
                      </a:r>
                      <a:r>
                        <a:rPr lang="ko-KR" altLang="en-US" sz="1000" baseline="0" dirty="0"/>
                        <a:t>입고요청월 금액현황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537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/>
                        <a:t>5.3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/>
                        <a:t>발주서관리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537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/>
                        <a:t>5.4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endParaRPr lang="ko-KR" altLang="en-US" sz="10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537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000" baseline="0"/>
                        <a:t>6.0</a:t>
                      </a:r>
                      <a:endParaRPr lang="ko-KR" altLang="en-US" sz="1000" baseline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 baseline="0" dirty="0"/>
                        <a:t>입고관리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537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/>
                        <a:t>6.1</a:t>
                      </a:r>
                      <a:endParaRPr lang="ko-KR" altLang="en-US" sz="1000" baseline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/>
                        <a:t>현황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537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/>
                        <a:t>6.2</a:t>
                      </a:r>
                      <a:endParaRPr lang="ko-KR" altLang="en-US" sz="1000" baseline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/>
                        <a:t>수입검사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537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 dirty="0"/>
                        <a:t>6.3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/>
                        <a:t>부적합리스트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2417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 dirty="0"/>
                        <a:t>6.4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/>
                        <a:t>입고관리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537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000" baseline="0" dirty="0"/>
                        <a:t>7.0</a:t>
                      </a:r>
                      <a:endParaRPr lang="ko-KR" altLang="en-US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 baseline="0" dirty="0"/>
                        <a:t>재고관리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537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 dirty="0"/>
                        <a:t>7.1</a:t>
                      </a:r>
                      <a:endParaRPr lang="ko-KR" altLang="en-US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/>
                        <a:t>현황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537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 dirty="0"/>
                        <a:t>7.2</a:t>
                      </a:r>
                      <a:endParaRPr lang="ko-KR" altLang="en-US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/>
                        <a:t>재고관리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537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 dirty="0"/>
                        <a:t>7.3</a:t>
                      </a:r>
                      <a:endParaRPr lang="ko-KR" altLang="en-US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/>
                        <a:t>재고투입관리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537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000" baseline="0" dirty="0"/>
                        <a:t>8.0</a:t>
                      </a:r>
                      <a:endParaRPr lang="ko-KR" altLang="en-US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CS</a:t>
                      </a:r>
                      <a:r>
                        <a:rPr lang="ko-KR" altLang="en-US" sz="1000" baseline="0" dirty="0"/>
                        <a:t>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4537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 dirty="0"/>
                        <a:t>8.1</a:t>
                      </a:r>
                      <a:endParaRPr lang="ko-KR" altLang="en-US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</a:t>
                      </a:r>
                      <a:r>
                        <a:rPr lang="ko-KR" altLang="en-US" sz="1000" baseline="0" dirty="0"/>
                        <a:t>현황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4537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baseline="0" dirty="0"/>
                        <a:t>8.2</a:t>
                      </a:r>
                      <a:endParaRPr lang="ko-KR" altLang="en-US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baseline="0" dirty="0"/>
                        <a:t>  CS </a:t>
                      </a:r>
                      <a:r>
                        <a:rPr lang="ko-KR" altLang="en-US" sz="1000" baseline="0" dirty="0"/>
                        <a:t>등록 및 조회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2522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en-US" altLang="ko-KR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4537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en-US" altLang="ko-KR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6212273"/>
                  </a:ext>
                </a:extLst>
              </a:tr>
            </a:tbl>
          </a:graphicData>
        </a:graphic>
      </p:graphicFrame>
      <p:graphicFrame>
        <p:nvGraphicFramePr>
          <p:cNvPr id="50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331747"/>
              </p:ext>
            </p:extLst>
          </p:nvPr>
        </p:nvGraphicFramePr>
        <p:xfrm>
          <a:off x="6537243" y="1080570"/>
          <a:ext cx="3024397" cy="4905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4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5514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000"/>
                        <a:t>기능</a:t>
                      </a:r>
                      <a:r>
                        <a:rPr lang="en-US" altLang="ko-KR" sz="1000"/>
                        <a:t>ID</a:t>
                      </a:r>
                      <a:endParaRPr lang="ko-KR" altLang="en-U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000"/>
                        <a:t>업무기능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514"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r>
                        <a:rPr lang="en-US" altLang="ko-KR" sz="1000" dirty="0"/>
                        <a:t>9.0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000" dirty="0"/>
                        <a:t>관리자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508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dirty="0"/>
                        <a:t>9.1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 </a:t>
                      </a:r>
                      <a:r>
                        <a:rPr lang="ko-KR" altLang="en-US" sz="1000" dirty="0"/>
                        <a:t>메뉴관리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508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dirty="0"/>
                        <a:t>9.2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 </a:t>
                      </a:r>
                      <a:r>
                        <a:rPr lang="ko-KR" altLang="en-US" sz="1000" dirty="0"/>
                        <a:t>권한관리 및 사용자 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508">
                <a:tc>
                  <a:txBody>
                    <a:bodyPr/>
                    <a:lstStyle/>
                    <a:p>
                      <a:pPr algn="r" latinLnBrk="1">
                        <a:defRPr/>
                      </a:pPr>
                      <a:r>
                        <a:rPr lang="en-US" altLang="ko-KR" sz="1000" dirty="0"/>
                        <a:t>9.2.1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    </a:t>
                      </a:r>
                      <a:r>
                        <a:rPr lang="ko-KR" altLang="en-US" sz="1000" dirty="0"/>
                        <a:t>권한관리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5514">
                <a:tc>
                  <a:txBody>
                    <a:bodyPr/>
                    <a:lstStyle/>
                    <a:p>
                      <a:pPr algn="r" latinLnBrk="1">
                        <a:defRPr/>
                      </a:pPr>
                      <a:r>
                        <a:rPr lang="en-US" altLang="ko-KR" sz="1000" dirty="0"/>
                        <a:t>9.2.2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    </a:t>
                      </a:r>
                      <a:r>
                        <a:rPr lang="ko-KR" altLang="en-US" sz="1000" dirty="0"/>
                        <a:t>부서관리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5514">
                <a:tc>
                  <a:txBody>
                    <a:bodyPr/>
                    <a:lstStyle/>
                    <a:p>
                      <a:pPr algn="r" latinLnBrk="1">
                        <a:defRPr/>
                      </a:pPr>
                      <a:r>
                        <a:rPr lang="en-US" altLang="ko-KR" sz="1000" dirty="0"/>
                        <a:t>9.2.3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    </a:t>
                      </a:r>
                      <a:r>
                        <a:rPr lang="ko-KR" altLang="en-US" sz="1000" dirty="0"/>
                        <a:t>사용자관리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5514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dirty="0"/>
                        <a:t>9.3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 </a:t>
                      </a:r>
                      <a:r>
                        <a:rPr lang="ko-KR" altLang="en-US" sz="1000" dirty="0"/>
                        <a:t>기준정보관리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5514">
                <a:tc>
                  <a:txBody>
                    <a:bodyPr/>
                    <a:lstStyle/>
                    <a:p>
                      <a:pPr algn="r" latinLnBrk="1">
                        <a:defRPr/>
                      </a:pPr>
                      <a:r>
                        <a:rPr lang="en-US" altLang="ko-KR" sz="1000" dirty="0"/>
                        <a:t>9.3.1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/>
                        <a:t>     </a:t>
                      </a:r>
                      <a:r>
                        <a:rPr lang="ko-KR" altLang="en-US" sz="1000"/>
                        <a:t>공통코드관리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5514">
                <a:tc>
                  <a:txBody>
                    <a:bodyPr/>
                    <a:lstStyle/>
                    <a:p>
                      <a:pPr algn="r" latinLnBrk="1">
                        <a:defRPr/>
                      </a:pPr>
                      <a:r>
                        <a:rPr lang="en-US" altLang="ko-KR" sz="1000" dirty="0"/>
                        <a:t>9.3.2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    </a:t>
                      </a:r>
                      <a:r>
                        <a:rPr lang="ko-KR" altLang="en-US" sz="1000" dirty="0"/>
                        <a:t>공급업체관리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5514">
                <a:tc>
                  <a:txBody>
                    <a:bodyPr/>
                    <a:lstStyle/>
                    <a:p>
                      <a:pPr algn="r" latinLnBrk="1">
                        <a:defRPr/>
                      </a:pPr>
                      <a:r>
                        <a:rPr lang="en-US" altLang="ko-KR" sz="1000" dirty="0"/>
                        <a:t>9.3.6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/>
                        <a:t>     </a:t>
                      </a:r>
                      <a:r>
                        <a:rPr lang="ko-KR" altLang="en-US" sz="1000"/>
                        <a:t>템플릿관리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5514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000" dirty="0"/>
                        <a:t>9.4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 System Log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5514">
                <a:tc>
                  <a:txBody>
                    <a:bodyPr/>
                    <a:lstStyle/>
                    <a:p>
                      <a:pPr algn="r" latinLnBrk="1">
                        <a:defRPr/>
                      </a:pPr>
                      <a:r>
                        <a:rPr lang="en-US" altLang="ko-KR" sz="1000" dirty="0"/>
                        <a:t>9.4.1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    </a:t>
                      </a:r>
                      <a:r>
                        <a:rPr lang="ko-KR" altLang="en-US" sz="1000" dirty="0"/>
                        <a:t>파일 다운로드 로그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5514">
                <a:tc>
                  <a:txBody>
                    <a:bodyPr/>
                    <a:lstStyle/>
                    <a:p>
                      <a:pPr algn="r" latinLnBrk="1">
                        <a:defRPr/>
                      </a:pPr>
                      <a:r>
                        <a:rPr lang="en-US" altLang="ko-KR" sz="1000" dirty="0"/>
                        <a:t>9.4.2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000" dirty="0"/>
                        <a:t>     </a:t>
                      </a:r>
                      <a:r>
                        <a:rPr lang="ko-KR" altLang="en-US" sz="1000" dirty="0"/>
                        <a:t>로그인 로그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5514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5514">
                <a:tc>
                  <a:txBody>
                    <a:bodyPr/>
                    <a:lstStyle/>
                    <a:p>
                      <a:pPr algn="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5514">
                <a:tc>
                  <a:txBody>
                    <a:bodyPr/>
                    <a:lstStyle/>
                    <a:p>
                      <a:pPr algn="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5514">
                <a:tc>
                  <a:txBody>
                    <a:bodyPr/>
                    <a:lstStyle/>
                    <a:p>
                      <a:pPr algn="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5514">
                <a:tc>
                  <a:txBody>
                    <a:bodyPr/>
                    <a:lstStyle/>
                    <a:p>
                      <a:pPr algn="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5514">
                <a:tc>
                  <a:txBody>
                    <a:bodyPr/>
                    <a:lstStyle/>
                    <a:p>
                      <a:pPr algn="r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defRPr/>
                      </a:pP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758877"/>
                  </a:ext>
                </a:extLst>
              </a:tr>
            </a:tbl>
          </a:graphicData>
        </a:graphic>
      </p:graphicFrame>
      <p:sp>
        <p:nvSpPr>
          <p:cNvPr id="51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marL="0" indent="0" algn="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400" b="1" i="0" u="none" strike="noStrike" kern="1200" cap="none" spc="0" normalizeH="0" baseline="0" dirty="0">
                <a:solidFill>
                  <a:srgbClr val="FFFFFF"/>
                </a:solidFill>
                <a:latin typeface="굴림체"/>
                <a:ea typeface="굴림체"/>
              </a:rPr>
              <a:t>  </a:t>
            </a:r>
            <a:endParaRPr kumimoji="0" lang="ko-KR" altLang="en-US" sz="1400" b="1" i="0" u="none" strike="noStrike" kern="1200" cap="none" spc="0" normalizeH="0" baseline="0" dirty="0">
              <a:solidFill>
                <a:srgbClr val="FFFFFF"/>
              </a:solidFill>
              <a:latin typeface="굴림체"/>
              <a:ea typeface="굴림체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 dirty="0"/>
              <a:t>1. </a:t>
            </a:r>
            <a:r>
              <a:rPr lang="ko-KR" altLang="en-US" sz="1200" b="1" dirty="0"/>
              <a:t>로그인</a:t>
            </a:r>
          </a:p>
          <a:p>
            <a:pPr lvl="0">
              <a:defRPr/>
            </a:pPr>
            <a:r>
              <a:rPr lang="ko-KR" altLang="en-US" sz="1200" dirty="0"/>
              <a:t>① 시스템 사용자 정보 입력 </a:t>
            </a:r>
            <a:r>
              <a:rPr lang="en-US" altLang="ko-KR" sz="1200" dirty="0"/>
              <a:t>(ID &amp; PWD)</a:t>
            </a:r>
          </a:p>
          <a:p>
            <a:pPr lvl="0">
              <a:defRPr/>
            </a:pPr>
            <a:r>
              <a:rPr lang="ko-KR" altLang="en-US" sz="1200" dirty="0"/>
              <a:t>② 관리자 기능을 통하여 사용자 정보 등록관리</a:t>
            </a:r>
          </a:p>
          <a:p>
            <a:pPr lvl="0">
              <a:defRPr/>
            </a:pPr>
            <a:r>
              <a:rPr lang="ko-KR" altLang="en-US" sz="1200" dirty="0"/>
              <a:t>    </a:t>
            </a:r>
            <a:r>
              <a:rPr lang="en-US" altLang="ko-KR" sz="1200" dirty="0"/>
              <a:t>-</a:t>
            </a:r>
            <a:r>
              <a:rPr lang="ko-KR" altLang="en-US" sz="1200" dirty="0"/>
              <a:t> 시스템 로그인 후</a:t>
            </a:r>
          </a:p>
          <a:p>
            <a:pPr lvl="0">
              <a:defRPr/>
            </a:pPr>
            <a:r>
              <a:rPr lang="ko-KR" altLang="en-US" sz="1200" dirty="0"/>
              <a:t>    </a:t>
            </a:r>
            <a:r>
              <a:rPr lang="en-US" altLang="ko-KR" sz="1200" dirty="0"/>
              <a:t>-</a:t>
            </a:r>
            <a:r>
              <a:rPr lang="ko-KR" altLang="en-US" sz="1200" dirty="0"/>
              <a:t> 접속정보</a:t>
            </a:r>
            <a:r>
              <a:rPr lang="en-US" altLang="ko-KR" sz="1200" dirty="0"/>
              <a:t>(TOPMENU) </a:t>
            </a:r>
            <a:r>
              <a:rPr lang="ko-KR" altLang="en-US" sz="1200" dirty="0"/>
              <a:t>클릭</a:t>
            </a:r>
          </a:p>
          <a:p>
            <a:pPr lvl="0">
              <a:defRPr/>
            </a:pPr>
            <a:r>
              <a:rPr lang="ko-KR" altLang="en-US" sz="1200" dirty="0"/>
              <a:t>    </a:t>
            </a:r>
            <a:r>
              <a:rPr lang="en-US" altLang="ko-KR" sz="1200" dirty="0"/>
              <a:t>-</a:t>
            </a:r>
            <a:r>
              <a:rPr lang="ko-KR" altLang="en-US" sz="1200" dirty="0"/>
              <a:t> 비번 변경 가능</a:t>
            </a:r>
            <a:r>
              <a:rPr lang="en-US" altLang="ko-KR" sz="1200" dirty="0"/>
              <a:t>(8</a:t>
            </a:r>
            <a:r>
              <a:rPr lang="ko-KR" altLang="en-US" sz="1200" dirty="0"/>
              <a:t>자리 이상</a:t>
            </a:r>
            <a:r>
              <a:rPr lang="en-US" altLang="ko-KR" sz="1200" dirty="0"/>
              <a:t>,</a:t>
            </a:r>
            <a:r>
              <a:rPr lang="ko-KR" altLang="en-US" sz="1200" dirty="0"/>
              <a:t> 숫자</a:t>
            </a:r>
            <a:r>
              <a:rPr lang="en-US" altLang="ko-KR" sz="1200" dirty="0"/>
              <a:t>+</a:t>
            </a:r>
            <a:r>
              <a:rPr lang="ko-KR" altLang="en-US" sz="1200" dirty="0"/>
              <a:t>영문자</a:t>
            </a:r>
            <a:r>
              <a:rPr lang="en-US" altLang="ko-KR" sz="1200" dirty="0"/>
              <a:t>+</a:t>
            </a:r>
            <a:r>
              <a:rPr lang="ko-KR" altLang="en-US" sz="1200" dirty="0"/>
              <a:t>특수문자</a:t>
            </a:r>
            <a:r>
              <a:rPr lang="en-US" altLang="ko-KR" sz="1200" dirty="0"/>
              <a:t>)</a:t>
            </a:r>
          </a:p>
          <a:p>
            <a:pPr lvl="0">
              <a:defRPr/>
            </a:pPr>
            <a:r>
              <a:rPr lang="en-US" altLang="ko-KR" sz="1200" dirty="0"/>
              <a:t> </a:t>
            </a:r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6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5752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ko-KR" altLang="en-US" sz="1600">
                <a:latin typeface="굴림체"/>
                <a:ea typeface="굴림체"/>
              </a:rPr>
              <a:t>시스템 사용자 로그인</a:t>
            </a:r>
          </a:p>
          <a:p>
            <a:pPr marL="0" indent="0">
              <a:buNone/>
              <a:defRPr/>
            </a:pPr>
            <a:r>
              <a:rPr lang="ko-KR" altLang="en-US" sz="1600">
                <a:latin typeface="굴림체"/>
                <a:ea typeface="굴림체"/>
              </a:rPr>
              <a:t>   </a:t>
            </a:r>
            <a:r>
              <a:rPr lang="en-US" altLang="ko-KR" sz="1600">
                <a:latin typeface="굴림체"/>
                <a:ea typeface="굴림체"/>
              </a:rPr>
              <a:t>-</a:t>
            </a:r>
            <a:r>
              <a:rPr lang="ko-KR" altLang="en-US" sz="1600">
                <a:latin typeface="굴림체"/>
                <a:ea typeface="굴림체"/>
              </a:rPr>
              <a:t> 사용자정보 기등록</a:t>
            </a:r>
            <a:r>
              <a:rPr lang="en-US" altLang="ko-KR" sz="1600">
                <a:latin typeface="굴림체"/>
                <a:ea typeface="굴림체"/>
              </a:rPr>
              <a:t>(ID/PWD </a:t>
            </a:r>
            <a:r>
              <a:rPr lang="ko-KR" altLang="en-US" sz="1600">
                <a:latin typeface="굴림체"/>
                <a:ea typeface="굴림체"/>
              </a:rPr>
              <a:t>배포</a:t>
            </a:r>
            <a:r>
              <a:rPr lang="en-US" altLang="ko-KR" sz="1600">
                <a:latin typeface="굴림체"/>
                <a:ea typeface="굴림체"/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로그인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4A8CF00-D524-1BFE-71DD-B7355C935A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518" y="2452020"/>
            <a:ext cx="4270452" cy="1841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 dirty="0"/>
              <a:t>1. </a:t>
            </a:r>
            <a:r>
              <a:rPr lang="ko-KR" altLang="en-US" sz="1200" b="1" dirty="0"/>
              <a:t>조회</a:t>
            </a:r>
          </a:p>
          <a:p>
            <a:pPr lvl="0">
              <a:defRPr/>
            </a:pPr>
            <a:r>
              <a:rPr lang="ko-KR" altLang="en-US" sz="1200" dirty="0"/>
              <a:t>① 조회 조건 넣지 않고 조회 시 최근 년도 계약현황  조회      </a:t>
            </a:r>
          </a:p>
          <a:p>
            <a:pPr lvl="0">
              <a:defRPr/>
            </a:pPr>
            <a:r>
              <a:rPr lang="ko-KR" altLang="en-US" sz="1200" dirty="0"/>
              <a:t>② 조회 조건 </a:t>
            </a:r>
            <a:r>
              <a:rPr lang="en-US" altLang="ko-KR" sz="1200" dirty="0"/>
              <a:t>: </a:t>
            </a:r>
            <a:r>
              <a:rPr lang="ko-KR" altLang="en-US" sz="1200" dirty="0"/>
              <a:t>년도</a:t>
            </a:r>
            <a:r>
              <a:rPr lang="en-US" altLang="ko-KR" sz="1200" dirty="0"/>
              <a:t>, </a:t>
            </a:r>
            <a:r>
              <a:rPr lang="ko-KR" altLang="en-US" sz="1200" dirty="0"/>
              <a:t>구분</a:t>
            </a:r>
            <a:r>
              <a:rPr lang="en-US" altLang="ko-KR" sz="1200" dirty="0"/>
              <a:t>, </a:t>
            </a:r>
            <a:r>
              <a:rPr lang="ko-KR" altLang="en-US" sz="1200" dirty="0"/>
              <a:t>고객사</a:t>
            </a:r>
            <a:r>
              <a:rPr lang="en-US" altLang="ko-KR" sz="1200" dirty="0"/>
              <a:t>, </a:t>
            </a:r>
            <a:r>
              <a:rPr lang="ko-KR" altLang="en-US" sz="1200" dirty="0"/>
              <a:t>제품구분</a:t>
            </a:r>
          </a:p>
          <a:p>
            <a:pPr lvl="0">
              <a:defRPr/>
            </a:pPr>
            <a:r>
              <a:rPr lang="en-US" altLang="ko-KR" sz="1200" dirty="0"/>
              <a:t>    &gt; </a:t>
            </a:r>
            <a:r>
              <a:rPr lang="ko-KR" altLang="en-US" sz="1200" dirty="0"/>
              <a:t>조건에 맞는 계약 현황 조회됨</a:t>
            </a:r>
          </a:p>
          <a:p>
            <a:pPr lvl="0">
              <a:defRPr/>
            </a:pPr>
            <a:r>
              <a:rPr lang="en-US" altLang="ko-KR" sz="1200" dirty="0"/>
              <a:t> </a:t>
            </a:r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※ </a:t>
            </a:r>
            <a:r>
              <a:rPr lang="ko-KR" altLang="en-US" sz="1200" b="1" dirty="0"/>
              <a:t>수주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출고 건수 클릭 시 내용 확인 가능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7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608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en-US" altLang="ko-KR" sz="1600" dirty="0">
                <a:latin typeface="굴림체"/>
                <a:ea typeface="굴림체"/>
              </a:rPr>
              <a:t>1.1</a:t>
            </a:r>
            <a:r>
              <a:rPr lang="ko-KR" altLang="en-US" sz="1600" dirty="0">
                <a:latin typeface="굴림체"/>
                <a:ea typeface="굴림체"/>
              </a:rPr>
              <a:t> 계약현황</a:t>
            </a:r>
          </a:p>
          <a:p>
            <a:pPr lvl="0">
              <a:defRPr/>
            </a:pPr>
            <a:r>
              <a:rPr lang="en-US" altLang="ko-KR" sz="1600" dirty="0">
                <a:latin typeface="굴림체"/>
                <a:ea typeface="굴림체"/>
              </a:rPr>
              <a:t>  - </a:t>
            </a:r>
            <a:r>
              <a:rPr lang="ko-KR" altLang="en-US" sz="1600" dirty="0">
                <a:latin typeface="굴림체"/>
                <a:ea typeface="굴림체"/>
              </a:rPr>
              <a:t>계약현황을 조회하는 화면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영업관리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11951F7C-8B48-AB74-B109-91616B803A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350" y="2492869"/>
            <a:ext cx="4536502" cy="889143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159E454D-01FC-5DFA-2D7D-25CB852440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350" y="3637031"/>
            <a:ext cx="4536502" cy="8275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8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영업관리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 dirty="0"/>
              <a:t>1. </a:t>
            </a:r>
            <a:r>
              <a:rPr lang="ko-KR" altLang="en-US" sz="1200" b="1" dirty="0"/>
              <a:t>조회</a:t>
            </a:r>
          </a:p>
          <a:p>
            <a:pPr lvl="0">
              <a:defRPr/>
            </a:pPr>
            <a:r>
              <a:rPr lang="ko-KR" altLang="en-US" sz="1200" dirty="0"/>
              <a:t>① 조회 조건 넣지 않고 조회 시 모든 고객 조회      </a:t>
            </a:r>
          </a:p>
          <a:p>
            <a:pPr lvl="0">
              <a:defRPr/>
            </a:pPr>
            <a:r>
              <a:rPr lang="ko-KR" altLang="en-US" sz="1200" dirty="0"/>
              <a:t>② 조회 조건 </a:t>
            </a:r>
            <a:r>
              <a:rPr lang="en-US" altLang="ko-KR" sz="1200" dirty="0"/>
              <a:t>: </a:t>
            </a:r>
            <a:r>
              <a:rPr lang="ko-KR" altLang="en-US" sz="1200" dirty="0"/>
              <a:t>고객사명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구객구분</a:t>
            </a:r>
            <a:r>
              <a:rPr lang="en-US" altLang="ko-KR" sz="1200" dirty="0"/>
              <a:t>, </a:t>
            </a:r>
            <a:r>
              <a:rPr lang="ko-KR" altLang="en-US" sz="1200" dirty="0"/>
              <a:t>지역</a:t>
            </a:r>
          </a:p>
          <a:p>
            <a:pPr lvl="0">
              <a:defRPr/>
            </a:pPr>
            <a:r>
              <a:rPr lang="en-US" altLang="ko-KR" sz="1200" dirty="0"/>
              <a:t>    &gt; </a:t>
            </a:r>
            <a:r>
              <a:rPr lang="ko-KR" altLang="en-US" sz="1200" dirty="0"/>
              <a:t>조건에 맞는 고객 리스트가 조회됨</a:t>
            </a:r>
          </a:p>
          <a:p>
            <a:pPr lvl="0">
              <a:defRPr/>
            </a:pPr>
            <a:r>
              <a:rPr lang="en-US" altLang="ko-KR" sz="1200" dirty="0"/>
              <a:t> </a:t>
            </a:r>
          </a:p>
          <a:p>
            <a:pPr lvl="0">
              <a:defRPr/>
            </a:pPr>
            <a:r>
              <a:rPr lang="en-US" altLang="ko-KR" sz="1200" b="1" dirty="0"/>
              <a:t>2. </a:t>
            </a:r>
            <a:r>
              <a:rPr lang="ko-KR" altLang="en-US" sz="1200" b="1" dirty="0"/>
              <a:t>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 dirty="0"/>
              <a:t>고객등록버튼을 클릭 하고 고객 정보 창이 뜨면 고객명 등   내용을 입력하고 저장 버튼을 클릭 하여 저장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 dirty="0"/>
              <a:t>리스트에서 고객번호 선택 시 등록 창이 뜨면서 해당 고객 정보가 조회됨</a:t>
            </a:r>
            <a:r>
              <a:rPr lang="en-US" altLang="ko-KR" sz="1200" dirty="0"/>
              <a:t>. </a:t>
            </a:r>
            <a:r>
              <a:rPr lang="ko-KR" altLang="en-US" sz="1200" dirty="0"/>
              <a:t>여기서 수정 할 수 있음</a:t>
            </a:r>
            <a:r>
              <a:rPr lang="en-US" altLang="ko-KR" sz="1200" dirty="0"/>
              <a:t>.</a:t>
            </a:r>
          </a:p>
          <a:p>
            <a:pPr>
              <a:defRPr/>
            </a:pPr>
            <a:endParaRPr lang="en-US" altLang="ko-KR" sz="1200" dirty="0"/>
          </a:p>
          <a:p>
            <a:pPr>
              <a:defRPr/>
            </a:pPr>
            <a:r>
              <a:rPr lang="en-US" altLang="ko-KR" sz="1200" b="1" dirty="0"/>
              <a:t>3. </a:t>
            </a:r>
            <a:r>
              <a:rPr lang="ko-KR" altLang="en-US" sz="1200" b="1" dirty="0"/>
              <a:t>삭제</a:t>
            </a:r>
            <a:endParaRPr lang="en-US" altLang="ko-KR" sz="1200" b="1" dirty="0"/>
          </a:p>
          <a:p>
            <a:pPr>
              <a:defRPr/>
            </a:pPr>
            <a:r>
              <a:rPr lang="ko-KR" altLang="en-US" sz="1200" dirty="0"/>
              <a:t>① 체크박스 체크하고 삭제 버튼 클릭하여 해당 내용을 삭제할   </a:t>
            </a:r>
            <a:endParaRPr lang="en-US" altLang="ko-KR" sz="1200" dirty="0"/>
          </a:p>
          <a:p>
            <a:pPr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수 있음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>
                <a:latin typeface="굴림체"/>
                <a:ea typeface="굴림체"/>
              </a:rPr>
              <a:t>1.2 </a:t>
            </a:r>
            <a:r>
              <a:rPr lang="ko-KR" altLang="en-US" sz="1600" dirty="0">
                <a:latin typeface="굴림체"/>
                <a:ea typeface="굴림체"/>
              </a:rPr>
              <a:t>고객관리</a:t>
            </a:r>
            <a:endParaRPr lang="en-US" altLang="ko-KR" sz="1600" dirty="0">
              <a:latin typeface="굴림체"/>
              <a:ea typeface="굴림체"/>
            </a:endParaRPr>
          </a:p>
          <a:p>
            <a:pPr lvl="0">
              <a:defRPr/>
            </a:pPr>
            <a:r>
              <a:rPr lang="en-US" altLang="ko-KR" sz="1600" dirty="0">
                <a:latin typeface="굴림체"/>
                <a:ea typeface="굴림체"/>
              </a:rPr>
              <a:t>  - </a:t>
            </a:r>
            <a:r>
              <a:rPr lang="ko-KR" altLang="en-US" sz="1600" dirty="0">
                <a:latin typeface="굴림체"/>
                <a:ea typeface="굴림체"/>
              </a:rPr>
              <a:t>고객을 조회하고 등록하는 화면 </a:t>
            </a:r>
          </a:p>
        </p:txBody>
      </p:sp>
      <p:sp>
        <p:nvSpPr>
          <p:cNvPr id="40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2000" b="1" i="0" u="none" strike="noStrike" kern="1200" cap="none" spc="0" normalizeH="0" baseline="0" dirty="0">
                <a:solidFill>
                  <a:srgbClr val="FFFFFF"/>
                </a:solidFill>
                <a:latin typeface="HY견고딕"/>
                <a:ea typeface="HY견고딕"/>
              </a:rPr>
              <a:t> 3-1)</a:t>
            </a:r>
            <a:r>
              <a:rPr kumimoji="0" lang="ko-KR" altLang="en-US" sz="2000" b="1" i="0" u="none" strike="noStrike" kern="1200" cap="none" spc="0" normalizeH="0" baseline="0" dirty="0">
                <a:solidFill>
                  <a:srgbClr val="FFFFFF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506E337-6C2A-1D82-A139-A807742630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654" y="3943402"/>
            <a:ext cx="3672519" cy="1393321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C9C49694-6E6B-BAA8-D844-F71B5BD19A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805" y="2543517"/>
            <a:ext cx="4607175" cy="13258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9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영업관리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830997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>
                <a:latin typeface="굴림체"/>
                <a:ea typeface="굴림체"/>
              </a:rPr>
              <a:t>1.3 </a:t>
            </a:r>
            <a:r>
              <a:rPr lang="ko-KR" altLang="en-US" sz="1600" dirty="0">
                <a:latin typeface="굴림체"/>
                <a:ea typeface="굴림체"/>
              </a:rPr>
              <a:t>계약관리</a:t>
            </a:r>
            <a:r>
              <a:rPr lang="en-US" altLang="ko-KR" sz="1600" dirty="0">
                <a:latin typeface="굴림체"/>
                <a:ea typeface="굴림체"/>
              </a:rPr>
              <a:t> </a:t>
            </a:r>
          </a:p>
          <a:p>
            <a:pPr lvl="0">
              <a:defRPr/>
            </a:pPr>
            <a:r>
              <a:rPr lang="en-US" altLang="ko-KR" sz="1600" dirty="0">
                <a:latin typeface="굴림체"/>
                <a:ea typeface="굴림체"/>
              </a:rPr>
              <a:t>  - </a:t>
            </a:r>
            <a:r>
              <a:rPr lang="ko-KR" altLang="en-US" sz="1600" dirty="0">
                <a:latin typeface="굴림체"/>
                <a:ea typeface="굴림체"/>
              </a:rPr>
              <a:t>계약을 조회하고 등록하는 화면</a:t>
            </a:r>
          </a:p>
          <a:p>
            <a:pPr lvl="0">
              <a:defRPr/>
            </a:pPr>
            <a:r>
              <a:rPr lang="en-US" altLang="ko-KR" sz="1600" dirty="0">
                <a:latin typeface="굴림체"/>
                <a:ea typeface="굴림체"/>
              </a:rPr>
              <a:t>  - </a:t>
            </a:r>
            <a:r>
              <a:rPr lang="ko-KR" altLang="en-US" sz="1600" dirty="0">
                <a:latin typeface="굴림체"/>
                <a:ea typeface="굴림체"/>
              </a:rPr>
              <a:t>영업정보</a:t>
            </a:r>
            <a:r>
              <a:rPr lang="en-US" altLang="ko-KR" sz="1600" dirty="0">
                <a:latin typeface="굴림체"/>
                <a:ea typeface="굴림체"/>
              </a:rPr>
              <a:t>, </a:t>
            </a:r>
            <a:r>
              <a:rPr lang="ko-KR" altLang="en-US" sz="1600" dirty="0">
                <a:latin typeface="굴림체"/>
                <a:ea typeface="굴림체"/>
              </a:rPr>
              <a:t>검토내용</a:t>
            </a:r>
            <a:r>
              <a:rPr lang="en-US" altLang="ko-KR" sz="1600" dirty="0">
                <a:latin typeface="굴림체"/>
                <a:ea typeface="굴림체"/>
              </a:rPr>
              <a:t>, </a:t>
            </a:r>
            <a:r>
              <a:rPr lang="ko-KR" altLang="en-US" sz="1600" dirty="0">
                <a:latin typeface="굴림체"/>
                <a:ea typeface="굴림체"/>
              </a:rPr>
              <a:t>수주결과 등록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 dirty="0"/>
              <a:t>1. </a:t>
            </a:r>
            <a:r>
              <a:rPr lang="ko-KR" altLang="en-US" sz="1200" b="1" dirty="0"/>
              <a:t>조회</a:t>
            </a:r>
          </a:p>
          <a:p>
            <a:pPr lvl="0">
              <a:defRPr/>
            </a:pPr>
            <a:r>
              <a:rPr lang="ko-KR" altLang="en-US" sz="1200" dirty="0"/>
              <a:t>① 조회 조건 넣지 않고 조회 시 모든 계약 조회      </a:t>
            </a:r>
          </a:p>
          <a:p>
            <a:pPr lvl="0">
              <a:defRPr/>
            </a:pPr>
            <a:r>
              <a:rPr lang="ko-KR" altLang="en-US" sz="1200" dirty="0"/>
              <a:t>② 조회 조건 </a:t>
            </a:r>
            <a:r>
              <a:rPr lang="en-US" altLang="ko-KR" sz="1200" dirty="0"/>
              <a:t>: </a:t>
            </a:r>
            <a:r>
              <a:rPr lang="ko-KR" altLang="en-US" sz="1200" dirty="0"/>
              <a:t>년도</a:t>
            </a:r>
            <a:r>
              <a:rPr lang="en-US" altLang="ko-KR" sz="1200" dirty="0"/>
              <a:t>, </a:t>
            </a:r>
            <a:r>
              <a:rPr lang="ko-KR" altLang="en-US" sz="1200" dirty="0"/>
              <a:t>구분</a:t>
            </a:r>
            <a:r>
              <a:rPr lang="en-US" altLang="ko-KR" sz="1200" dirty="0"/>
              <a:t>, </a:t>
            </a:r>
            <a:r>
              <a:rPr lang="ko-KR" altLang="en-US" sz="1200" dirty="0"/>
              <a:t>고객사</a:t>
            </a:r>
            <a:r>
              <a:rPr lang="en-US" altLang="ko-KR" sz="1200" dirty="0"/>
              <a:t>, </a:t>
            </a:r>
            <a:r>
              <a:rPr lang="ko-KR" altLang="en-US" sz="1200" dirty="0"/>
              <a:t>제품구분</a:t>
            </a:r>
            <a:r>
              <a:rPr lang="en-US" altLang="ko-KR" sz="1200" dirty="0"/>
              <a:t>, </a:t>
            </a:r>
            <a:r>
              <a:rPr lang="ko-KR" altLang="en-US" sz="1200" dirty="0"/>
              <a:t>진행사항</a:t>
            </a:r>
            <a:r>
              <a:rPr lang="en-US" altLang="ko-KR" sz="1200" dirty="0"/>
              <a:t>, </a:t>
            </a:r>
            <a:r>
              <a:rPr lang="ko-KR" altLang="en-US" sz="1200" dirty="0"/>
              <a:t>계약일</a:t>
            </a:r>
            <a:r>
              <a:rPr lang="en-US" altLang="ko-KR" sz="1200" dirty="0"/>
              <a:t>,    </a:t>
            </a:r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수주결과</a:t>
            </a:r>
            <a:r>
              <a:rPr lang="en-US" altLang="ko-KR" sz="1200" dirty="0"/>
              <a:t>, PM</a:t>
            </a:r>
          </a:p>
          <a:p>
            <a:pPr lvl="0">
              <a:defRPr/>
            </a:pPr>
            <a:r>
              <a:rPr lang="en-US" altLang="ko-KR" sz="1200" dirty="0"/>
              <a:t>    &gt; </a:t>
            </a:r>
            <a:r>
              <a:rPr lang="ko-KR" altLang="en-US" sz="1200" dirty="0"/>
              <a:t>조건에 맞는 계약 리스트가 조회 됨</a:t>
            </a:r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2. </a:t>
            </a:r>
            <a:r>
              <a:rPr lang="ko-KR" altLang="en-US" sz="1200" b="1" dirty="0"/>
              <a:t>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 dirty="0"/>
              <a:t>등록버튼을 클릭</a:t>
            </a:r>
            <a:r>
              <a:rPr lang="en-US" altLang="ko-KR" sz="1200" dirty="0"/>
              <a:t>, </a:t>
            </a:r>
            <a:r>
              <a:rPr lang="ko-KR" altLang="en-US" sz="1200" dirty="0"/>
              <a:t>계약관리 등록창이 뜨면 고객 정보를 선택 하고</a:t>
            </a:r>
            <a:r>
              <a:rPr lang="en-US" altLang="ko-KR" sz="1200" dirty="0"/>
              <a:t>, </a:t>
            </a:r>
            <a:r>
              <a:rPr lang="ko-KR" altLang="en-US" sz="1200" dirty="0"/>
              <a:t>제품 정보를 선택 한 후</a:t>
            </a:r>
            <a:r>
              <a:rPr lang="en-US" altLang="ko-KR" sz="1200" dirty="0"/>
              <a:t>, </a:t>
            </a:r>
            <a:r>
              <a:rPr lang="ko-KR" altLang="en-US" sz="1200" dirty="0"/>
              <a:t>기본정보를 입력하고</a:t>
            </a:r>
            <a:r>
              <a:rPr lang="en-US" altLang="ko-KR" sz="1200" dirty="0"/>
              <a:t>, </a:t>
            </a:r>
            <a:r>
              <a:rPr lang="ko-KR" altLang="en-US" sz="1200" dirty="0"/>
              <a:t>계약 정보를 입력하고 난 후 저장 버튼을 클릭 하여 저장</a:t>
            </a:r>
            <a:r>
              <a:rPr lang="en-US" altLang="ko-KR" sz="1200" dirty="0"/>
              <a:t>.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 dirty="0"/>
              <a:t>영업번호 클릭 시 해당 계약내용 확인 할 수 있음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marL="228600" indent="-228600">
              <a:buAutoNum type="circleNumDbPlain"/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3. </a:t>
            </a:r>
            <a:r>
              <a:rPr lang="ko-KR" altLang="en-US" sz="1200" b="1" dirty="0"/>
              <a:t>삭제</a:t>
            </a:r>
            <a:endParaRPr lang="en-US" altLang="ko-KR" sz="1200" b="1" dirty="0"/>
          </a:p>
          <a:p>
            <a:pPr>
              <a:defRPr/>
            </a:pPr>
            <a:r>
              <a:rPr lang="ko-KR" altLang="en-US" sz="1200" dirty="0"/>
              <a:t>① 체크박스 체크하고 삭제 버튼 클릭하여 해당 내용을 삭제할   </a:t>
            </a:r>
            <a:endParaRPr lang="en-US" altLang="ko-KR" sz="1200" dirty="0"/>
          </a:p>
          <a:p>
            <a:pPr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수 있음</a:t>
            </a:r>
            <a:endParaRPr lang="en-US" altLang="ko-KR" sz="1200" dirty="0"/>
          </a:p>
          <a:p>
            <a:pPr lvl="0">
              <a:defRPr/>
            </a:pPr>
            <a:endParaRPr lang="en-US" altLang="ko-KR" sz="1200" b="1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</a:t>
            </a:r>
          </a:p>
        </p:txBody>
      </p:sp>
      <p:sp>
        <p:nvSpPr>
          <p:cNvPr id="40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2000" b="1" i="0" u="none" strike="noStrike" kern="1200" cap="none" spc="0" normalizeH="0" baseline="0" dirty="0">
                <a:solidFill>
                  <a:srgbClr val="FFFFFF"/>
                </a:solidFill>
                <a:latin typeface="HY견고딕"/>
                <a:ea typeface="HY견고딕"/>
              </a:rPr>
              <a:t> 3-1)</a:t>
            </a:r>
            <a:r>
              <a:rPr kumimoji="0" lang="ko-KR" altLang="en-US" sz="2000" b="1" i="0" u="none" strike="noStrike" kern="1200" cap="none" spc="0" normalizeH="0" baseline="0" dirty="0">
                <a:solidFill>
                  <a:srgbClr val="FFFFFF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644E833-42C6-2134-00D2-0A6E77E86C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98" y="3456481"/>
            <a:ext cx="3597453" cy="2564879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0C635626-68CE-08A6-0828-5A1FA21746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464" y="2474698"/>
            <a:ext cx="4644516" cy="9543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10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영업관리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>
                <a:latin typeface="굴림체"/>
                <a:ea typeface="굴림체"/>
              </a:rPr>
              <a:t>1.4 </a:t>
            </a:r>
            <a:r>
              <a:rPr lang="ko-KR" altLang="en-US" sz="1600" dirty="0">
                <a:latin typeface="굴림체"/>
                <a:ea typeface="굴림체"/>
              </a:rPr>
              <a:t>자금관리</a:t>
            </a:r>
          </a:p>
          <a:p>
            <a:pPr lvl="0">
              <a:defRPr/>
            </a:pPr>
            <a:r>
              <a:rPr lang="en-US" altLang="ko-KR" sz="1600" dirty="0">
                <a:latin typeface="굴림체"/>
                <a:ea typeface="굴림체"/>
              </a:rPr>
              <a:t>  - </a:t>
            </a:r>
            <a:r>
              <a:rPr lang="ko-KR" altLang="en-US" sz="1600" dirty="0">
                <a:latin typeface="굴림체"/>
                <a:ea typeface="굴림체"/>
              </a:rPr>
              <a:t>계약 리스트를 조회 하고 해당 계약의 입금 계획</a:t>
            </a:r>
            <a:r>
              <a:rPr lang="en-US" altLang="ko-KR" sz="1600" dirty="0">
                <a:latin typeface="굴림체"/>
                <a:ea typeface="굴림체"/>
              </a:rPr>
              <a:t>/</a:t>
            </a:r>
            <a:r>
              <a:rPr lang="ko-KR" altLang="en-US" sz="1600" dirty="0">
                <a:latin typeface="굴림체"/>
                <a:ea typeface="굴림체"/>
              </a:rPr>
              <a:t>내역을 등록 및 조회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 dirty="0"/>
              <a:t>1. </a:t>
            </a:r>
            <a:r>
              <a:rPr lang="ko-KR" altLang="en-US" sz="1200" b="1" dirty="0"/>
              <a:t>조회</a:t>
            </a:r>
          </a:p>
          <a:p>
            <a:pPr lvl="0">
              <a:defRPr/>
            </a:pPr>
            <a:r>
              <a:rPr lang="ko-KR" altLang="en-US" sz="1200" dirty="0"/>
              <a:t>① 조회 조건 넣지 않고 조회 시 모든 프로젝트 조회      </a:t>
            </a:r>
          </a:p>
          <a:p>
            <a:pPr lvl="0">
              <a:defRPr/>
            </a:pPr>
            <a:r>
              <a:rPr lang="ko-KR" altLang="en-US" sz="1200" dirty="0"/>
              <a:t>② 조회 조건</a:t>
            </a:r>
            <a:r>
              <a:rPr lang="en-US" altLang="ko-KR" sz="1200" dirty="0"/>
              <a:t>: </a:t>
            </a:r>
            <a:r>
              <a:rPr lang="ko-KR" altLang="en-US" sz="1200" dirty="0"/>
              <a:t>년도</a:t>
            </a:r>
            <a:r>
              <a:rPr lang="en-US" altLang="ko-KR" sz="1200" dirty="0"/>
              <a:t>, </a:t>
            </a:r>
            <a:r>
              <a:rPr lang="ko-KR" altLang="en-US" sz="1200" dirty="0"/>
              <a:t>당사프로젝트번호</a:t>
            </a:r>
            <a:r>
              <a:rPr lang="en-US" altLang="ko-KR" sz="1200" dirty="0"/>
              <a:t>, </a:t>
            </a:r>
            <a:r>
              <a:rPr lang="ko-KR" altLang="en-US" sz="1200" dirty="0"/>
              <a:t>구분</a:t>
            </a:r>
            <a:r>
              <a:rPr lang="en-US" altLang="ko-KR" sz="1200" dirty="0"/>
              <a:t>, </a:t>
            </a:r>
            <a:r>
              <a:rPr lang="ko-KR" altLang="en-US" sz="1200" dirty="0"/>
              <a:t>고객사</a:t>
            </a:r>
            <a:r>
              <a:rPr lang="en-US" altLang="ko-KR" sz="1200" dirty="0"/>
              <a:t>, </a:t>
            </a:r>
            <a:r>
              <a:rPr lang="ko-KR" altLang="en-US" sz="1200" dirty="0"/>
              <a:t>제품구분</a:t>
            </a:r>
            <a:r>
              <a:rPr lang="en-US" altLang="ko-KR" sz="1200" dirty="0"/>
              <a:t>, </a:t>
            </a:r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계약일</a:t>
            </a:r>
            <a:r>
              <a:rPr lang="en-US" altLang="ko-KR" sz="1200" dirty="0"/>
              <a:t>, </a:t>
            </a:r>
            <a:r>
              <a:rPr lang="ko-KR" altLang="en-US" sz="1200" dirty="0"/>
              <a:t>입금결과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&gt; </a:t>
            </a:r>
            <a:r>
              <a:rPr lang="ko-KR" altLang="en-US" sz="1200" dirty="0"/>
              <a:t>조건에 맞는 계약 리스트가 조회됨</a:t>
            </a:r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2. </a:t>
            </a:r>
            <a:r>
              <a:rPr lang="ko-KR" altLang="en-US" sz="1200" b="1" dirty="0"/>
              <a:t>입금 계획 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 dirty="0"/>
              <a:t>체크박스 체크 후 입금 계획</a:t>
            </a:r>
            <a:r>
              <a:rPr lang="en-US" altLang="ko-KR" sz="1200" dirty="0"/>
              <a:t>/</a:t>
            </a:r>
            <a:r>
              <a:rPr lang="ko-KR" altLang="en-US" sz="1200" dirty="0"/>
              <a:t>내역 버튼을 클릭</a:t>
            </a:r>
            <a:r>
              <a:rPr lang="en-US" altLang="ko-KR" sz="1200" dirty="0"/>
              <a:t>, </a:t>
            </a:r>
            <a:r>
              <a:rPr lang="ko-KR" altLang="en-US" sz="1200" dirty="0"/>
              <a:t>창이 뜨면</a:t>
            </a:r>
            <a:r>
              <a:rPr lang="en-US" altLang="ko-KR" sz="1200" dirty="0"/>
              <a:t> </a:t>
            </a:r>
            <a:r>
              <a:rPr lang="ko-KR" altLang="en-US" sz="1200" dirty="0"/>
              <a:t>계약금</a:t>
            </a:r>
            <a:r>
              <a:rPr lang="en-US" altLang="ko-KR" sz="1200" dirty="0"/>
              <a:t>, </a:t>
            </a:r>
            <a:r>
              <a:rPr lang="ko-KR" altLang="en-US" sz="1200" dirty="0"/>
              <a:t>중도금</a:t>
            </a:r>
            <a:r>
              <a:rPr lang="en-US" altLang="ko-KR" sz="1200" dirty="0"/>
              <a:t>(1</a:t>
            </a:r>
            <a:r>
              <a:rPr lang="ko-KR" altLang="en-US" sz="1200" dirty="0"/>
              <a:t>차</a:t>
            </a:r>
            <a:r>
              <a:rPr lang="en-US" altLang="ko-KR" sz="1200" dirty="0"/>
              <a:t>), </a:t>
            </a:r>
            <a:r>
              <a:rPr lang="ko-KR" altLang="en-US" sz="1200" dirty="0"/>
              <a:t>중도금</a:t>
            </a:r>
            <a:r>
              <a:rPr lang="en-US" altLang="ko-KR" sz="1200" dirty="0"/>
              <a:t>(2</a:t>
            </a:r>
            <a:r>
              <a:rPr lang="ko-KR" altLang="en-US" sz="1200" dirty="0"/>
              <a:t>차</a:t>
            </a:r>
            <a:r>
              <a:rPr lang="en-US" altLang="ko-KR" sz="1200" dirty="0"/>
              <a:t>), </a:t>
            </a:r>
            <a:r>
              <a:rPr lang="ko-KR" altLang="en-US" sz="1200" dirty="0"/>
              <a:t>잔금 별 금액</a:t>
            </a:r>
            <a:r>
              <a:rPr lang="en-US" altLang="ko-KR" sz="1200" dirty="0"/>
              <a:t>, </a:t>
            </a:r>
            <a:r>
              <a:rPr lang="ko-KR" altLang="en-US" sz="1200" dirty="0"/>
              <a:t>입금계획일</a:t>
            </a:r>
            <a:r>
              <a:rPr lang="en-US" altLang="ko-KR" sz="1200" dirty="0"/>
              <a:t>, </a:t>
            </a:r>
            <a:r>
              <a:rPr lang="ko-KR" altLang="en-US" sz="1200" dirty="0"/>
              <a:t>입금일 입력 후 저장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 dirty="0"/>
              <a:t>리스트에서 당사프로젝트 번호를 클릭 하면 해당 프로젝트 정보가 나오고 여기서 수정할 수 있음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</a:t>
            </a:r>
          </a:p>
        </p:txBody>
      </p:sp>
      <p:sp>
        <p:nvSpPr>
          <p:cNvPr id="40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2000" b="1" i="0" u="none" strike="noStrike" kern="1200" cap="none" spc="0" normalizeH="0" baseline="0" dirty="0">
                <a:solidFill>
                  <a:srgbClr val="FFFFFF"/>
                </a:solidFill>
                <a:latin typeface="HY견고딕"/>
                <a:ea typeface="HY견고딕"/>
              </a:rPr>
              <a:t> 3-1)</a:t>
            </a:r>
            <a:r>
              <a:rPr kumimoji="0" lang="ko-KR" altLang="en-US" sz="2000" b="1" i="0" u="none" strike="noStrike" kern="1200" cap="none" spc="0" normalizeH="0" baseline="0" dirty="0">
                <a:solidFill>
                  <a:srgbClr val="FFFFFF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022229F-181C-528B-CA91-65AA5B4624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370" y="2348850"/>
            <a:ext cx="4315100" cy="122414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93564A5D-DF29-00AF-D3EB-5286B2F4F7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420" y="3573020"/>
            <a:ext cx="3614645" cy="107987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B767BCFB-8792-F79B-0340-850FA889AE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7577" y="4627553"/>
            <a:ext cx="1574323" cy="10798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11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영업관리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>
                <a:latin typeface="굴림체"/>
                <a:ea typeface="굴림체"/>
              </a:rPr>
              <a:t>1-5. </a:t>
            </a:r>
            <a:r>
              <a:rPr lang="ko-KR" altLang="en-US" sz="1600" dirty="0">
                <a:latin typeface="굴림체"/>
                <a:ea typeface="굴림체"/>
              </a:rPr>
              <a:t>출고관리</a:t>
            </a:r>
            <a:endParaRPr lang="en-US" altLang="ko-KR" sz="1600" dirty="0">
              <a:latin typeface="굴림체"/>
              <a:ea typeface="굴림체"/>
            </a:endParaRPr>
          </a:p>
          <a:p>
            <a:pPr lvl="0">
              <a:defRPr/>
            </a:pPr>
            <a:r>
              <a:rPr lang="en-US" altLang="ko-KR" sz="1600" dirty="0">
                <a:latin typeface="굴림체"/>
                <a:ea typeface="굴림체"/>
              </a:rPr>
              <a:t>  - </a:t>
            </a:r>
            <a:r>
              <a:rPr lang="ko-KR" altLang="en-US" sz="1600" dirty="0">
                <a:latin typeface="굴림체"/>
                <a:ea typeface="굴림체"/>
              </a:rPr>
              <a:t>출하 리스트를 조회 및 저장 하고 해당 계약정보</a:t>
            </a:r>
            <a:r>
              <a:rPr lang="en-US" altLang="ko-KR" sz="1600" dirty="0">
                <a:latin typeface="굴림체"/>
                <a:ea typeface="굴림체"/>
              </a:rPr>
              <a:t>, </a:t>
            </a:r>
            <a:r>
              <a:rPr lang="ko-KR" altLang="en-US" sz="1600" dirty="0">
                <a:latin typeface="굴림체"/>
                <a:ea typeface="굴림체"/>
              </a:rPr>
              <a:t>출고정보</a:t>
            </a:r>
            <a:r>
              <a:rPr lang="en-US" altLang="ko-KR" sz="1600" dirty="0">
                <a:latin typeface="굴림체"/>
                <a:ea typeface="굴림체"/>
              </a:rPr>
              <a:t>, </a:t>
            </a:r>
            <a:r>
              <a:rPr lang="ko-KR" altLang="en-US" sz="1600" dirty="0">
                <a:latin typeface="굴림체"/>
                <a:ea typeface="굴림체"/>
              </a:rPr>
              <a:t>설치</a:t>
            </a:r>
            <a:r>
              <a:rPr lang="en-US" altLang="ko-KR" sz="1600" dirty="0">
                <a:latin typeface="굴림체"/>
                <a:ea typeface="굴림체"/>
              </a:rPr>
              <a:t>&amp;</a:t>
            </a:r>
            <a:r>
              <a:rPr lang="ko-KR" altLang="en-US" sz="1600" dirty="0">
                <a:latin typeface="굴림체"/>
                <a:ea typeface="굴림체"/>
              </a:rPr>
              <a:t>시운전 정보 조회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 dirty="0"/>
              <a:t>1. </a:t>
            </a:r>
            <a:r>
              <a:rPr lang="ko-KR" altLang="en-US" sz="1200" b="1" dirty="0"/>
              <a:t>조회</a:t>
            </a:r>
          </a:p>
          <a:p>
            <a:pPr lvl="0">
              <a:defRPr/>
            </a:pPr>
            <a:r>
              <a:rPr lang="ko-KR" altLang="en-US" sz="1200" dirty="0"/>
              <a:t>① 조회 조건 넣지 않고 조회 시 모든 프로젝트 리스트 조회      </a:t>
            </a:r>
          </a:p>
          <a:p>
            <a:pPr lvl="0">
              <a:defRPr/>
            </a:pPr>
            <a:r>
              <a:rPr lang="ko-KR" altLang="en-US" sz="1200" dirty="0"/>
              <a:t>② 조회 조건 </a:t>
            </a:r>
            <a:r>
              <a:rPr lang="en-US" altLang="ko-KR" sz="1200" dirty="0"/>
              <a:t>: </a:t>
            </a:r>
            <a:r>
              <a:rPr lang="ko-KR" altLang="en-US" sz="1200" dirty="0"/>
              <a:t>년도</a:t>
            </a:r>
            <a:r>
              <a:rPr lang="en-US" altLang="ko-KR" sz="1200" dirty="0"/>
              <a:t>, </a:t>
            </a:r>
            <a:r>
              <a:rPr lang="ko-KR" altLang="en-US" sz="1200" dirty="0"/>
              <a:t>당사프로젝트번호</a:t>
            </a:r>
            <a:r>
              <a:rPr lang="en-US" altLang="ko-KR" sz="1200" dirty="0"/>
              <a:t>, </a:t>
            </a:r>
            <a:r>
              <a:rPr lang="ko-KR" altLang="en-US" sz="1200" dirty="0"/>
              <a:t>구분</a:t>
            </a:r>
            <a:r>
              <a:rPr lang="en-US" altLang="ko-KR" sz="1200" dirty="0"/>
              <a:t>, </a:t>
            </a:r>
            <a:r>
              <a:rPr lang="ko-KR" altLang="en-US" sz="1200" dirty="0"/>
              <a:t>고객사</a:t>
            </a:r>
            <a:r>
              <a:rPr lang="en-US" altLang="ko-KR" sz="1200" dirty="0"/>
              <a:t>, </a:t>
            </a:r>
            <a:r>
              <a:rPr lang="ko-KR" altLang="en-US" sz="1200" dirty="0"/>
              <a:t>제품구분</a:t>
            </a:r>
            <a:r>
              <a:rPr lang="en-US" altLang="ko-KR" sz="1200" dirty="0"/>
              <a:t>,     </a:t>
            </a:r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출고일</a:t>
            </a:r>
            <a:r>
              <a:rPr lang="en-US" altLang="ko-KR" sz="1200" dirty="0"/>
              <a:t>, </a:t>
            </a:r>
            <a:r>
              <a:rPr lang="ko-KR" altLang="en-US" sz="1200" dirty="0"/>
              <a:t>출고결과</a:t>
            </a:r>
            <a:r>
              <a:rPr lang="en-US" altLang="ko-KR" sz="1200" dirty="0"/>
              <a:t>, </a:t>
            </a:r>
            <a:r>
              <a:rPr lang="ko-KR" altLang="en-US" sz="1200" dirty="0"/>
              <a:t>설치결과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&gt; </a:t>
            </a:r>
            <a:r>
              <a:rPr lang="ko-KR" altLang="en-US" sz="1200" dirty="0"/>
              <a:t>조건에 맞는 프로젝트 리스트가 조회됨</a:t>
            </a:r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2. </a:t>
            </a:r>
            <a:r>
              <a:rPr lang="ko-KR" altLang="en-US" sz="1200" b="1" dirty="0"/>
              <a:t>등록</a:t>
            </a:r>
          </a:p>
          <a:p>
            <a:pPr marL="228600" indent="-228600">
              <a:buAutoNum type="circleNumDbPlain"/>
              <a:defRPr/>
            </a:pPr>
            <a:r>
              <a:rPr lang="ko-KR" altLang="en-US" sz="1200" dirty="0"/>
              <a:t>체크박스 선택 후 등록버튼 클릭</a:t>
            </a:r>
            <a:r>
              <a:rPr lang="en-US" altLang="ko-KR" sz="1200" dirty="0"/>
              <a:t>,</a:t>
            </a:r>
            <a:r>
              <a:rPr lang="ko-KR" altLang="en-US" sz="1200" dirty="0"/>
              <a:t> 등록창에서 출고검사서 등 첨부파일 등록</a:t>
            </a:r>
            <a:r>
              <a:rPr lang="en-US" altLang="ko-KR" sz="1200" dirty="0"/>
              <a:t>, </a:t>
            </a:r>
            <a:r>
              <a:rPr lang="ko-KR" altLang="en-US" sz="1200" dirty="0"/>
              <a:t>출고일 등 정보 입력 후 저장</a:t>
            </a:r>
            <a:r>
              <a:rPr lang="en-US" altLang="ko-KR" sz="1200" dirty="0"/>
              <a:t>. </a:t>
            </a:r>
            <a:r>
              <a:rPr lang="ko-KR" altLang="en-US" sz="1200" dirty="0"/>
              <a:t>해당 라인 선택 후 등록 버튼 클릭하면 저장된 정보 확인 할 수 있음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※ </a:t>
            </a:r>
            <a:r>
              <a:rPr lang="ko-KR" altLang="en-US" sz="1200" b="1" dirty="0"/>
              <a:t>리스트에서      클릭하여 해당 파일 확인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다운로드 가능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</a:t>
            </a:r>
          </a:p>
        </p:txBody>
      </p:sp>
      <p:sp>
        <p:nvSpPr>
          <p:cNvPr id="40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2000" b="1" i="0" u="none" strike="noStrike" kern="1200" cap="none" spc="0" normalizeH="0" baseline="0" dirty="0">
                <a:solidFill>
                  <a:srgbClr val="FFFFFF"/>
                </a:solidFill>
                <a:latin typeface="HY견고딕"/>
                <a:ea typeface="HY견고딕"/>
              </a:rPr>
              <a:t> 3-1)</a:t>
            </a:r>
            <a:r>
              <a:rPr kumimoji="0" lang="ko-KR" altLang="en-US" sz="2000" b="1" i="0" u="none" strike="noStrike" kern="1200" cap="none" spc="0" normalizeH="0" baseline="0" dirty="0">
                <a:solidFill>
                  <a:srgbClr val="FFFFFF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6631D18-A4E2-9DBC-9AEB-C2C2273676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372" y="2348850"/>
            <a:ext cx="4694618" cy="130838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33170A2B-BD2E-0FAA-F52C-D200F803DC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460" y="3748954"/>
            <a:ext cx="2600646" cy="221609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5F84A6F5-26BA-7A23-4592-C6D77CD941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5160" y="5208062"/>
            <a:ext cx="228600" cy="209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/>
              </a:rPr>
              <a:t>1.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/>
              </a:rPr>
              <a:t>조회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/>
            </a:endParaRPr>
          </a:p>
          <a:p>
            <a:pPr lvl="0">
              <a:defRPr/>
            </a:pPr>
            <a:r>
              <a:rPr lang="ko-KR" altLang="en-US" sz="1200" dirty="0"/>
              <a:t>① 조회 조건 넣지 않고 조회 시 모든 제품 리스트 조회      </a:t>
            </a:r>
          </a:p>
          <a:p>
            <a:pPr lvl="0">
              <a:defRPr/>
            </a:pPr>
            <a:r>
              <a:rPr lang="ko-KR" altLang="en-US" sz="1200" dirty="0"/>
              <a:t>② 조회 조건 </a:t>
            </a:r>
            <a:r>
              <a:rPr lang="en-US" altLang="ko-KR" sz="1200" dirty="0"/>
              <a:t>:  </a:t>
            </a:r>
            <a:r>
              <a:rPr lang="ko-KR" altLang="en-US" sz="1200" dirty="0"/>
              <a:t>제품구분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&gt; </a:t>
            </a:r>
            <a:r>
              <a:rPr lang="ko-KR" altLang="en-US" sz="1200" dirty="0"/>
              <a:t>조건에 맞는 제품 리스트가 조회됨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2. </a:t>
            </a:r>
            <a:r>
              <a:rPr lang="ko-KR" altLang="en-US" sz="1200" b="1" dirty="0"/>
              <a:t>등록</a:t>
            </a:r>
            <a:endParaRPr lang="en-US" altLang="ko-KR" sz="1200" b="1" dirty="0"/>
          </a:p>
          <a:p>
            <a:pPr marL="228600" lvl="0" indent="-228600">
              <a:buAutoNum type="circleNumDbPlain"/>
              <a:defRPr/>
            </a:pPr>
            <a:r>
              <a:rPr lang="ko-KR" altLang="en-US" sz="1200" dirty="0"/>
              <a:t>제품구분 선택 후 등록 버튼 클릭 </a:t>
            </a:r>
            <a:endParaRPr lang="en-US" altLang="ko-KR" sz="1200" dirty="0"/>
          </a:p>
          <a:p>
            <a:pPr marL="228600" lvl="0" indent="-228600">
              <a:buAutoNum type="circleNumDbPlain"/>
              <a:defRPr/>
            </a:pPr>
            <a:r>
              <a:rPr lang="en-US" altLang="ko-KR" sz="1200" dirty="0"/>
              <a:t>Template Download </a:t>
            </a:r>
            <a:r>
              <a:rPr lang="ko-KR" altLang="en-US" sz="1200" dirty="0"/>
              <a:t>버튼 클릭하여 다운로드 후 엑셀 템플릿 파일에 내용입력</a:t>
            </a:r>
            <a:endParaRPr lang="en-US" altLang="ko-KR" sz="1200" dirty="0"/>
          </a:p>
          <a:p>
            <a:pPr marL="228600" lvl="0" indent="-228600">
              <a:buAutoNum type="circleNumDbPlain"/>
              <a:defRPr/>
            </a:pPr>
            <a:r>
              <a:rPr lang="ko-KR" altLang="en-US" sz="1200" dirty="0"/>
              <a:t>파일 업로드 후 저장</a:t>
            </a:r>
            <a:endParaRPr lang="en-US" altLang="ko-KR" sz="1200" dirty="0"/>
          </a:p>
          <a:p>
            <a:pPr marL="228600" lvl="0" indent="-228600">
              <a:buAutoNum type="circleNumDbPlain"/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3. </a:t>
            </a:r>
            <a:r>
              <a:rPr lang="ko-KR" altLang="en-US" sz="1200" b="1" dirty="0"/>
              <a:t>삭제</a:t>
            </a:r>
            <a:endParaRPr lang="en-US" altLang="ko-KR" sz="1200" b="1" dirty="0"/>
          </a:p>
          <a:p>
            <a:pPr>
              <a:defRPr/>
            </a:pPr>
            <a:r>
              <a:rPr lang="ko-KR" altLang="en-US" sz="1200" dirty="0"/>
              <a:t>① 체크박스 체크하고 삭제 버튼 클릭하여 해당 내용을 삭제할   </a:t>
            </a:r>
            <a:endParaRPr lang="en-US" altLang="ko-KR" sz="1200" dirty="0"/>
          </a:p>
          <a:p>
            <a:pPr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수 있음</a:t>
            </a:r>
            <a:endParaRPr lang="en-US" altLang="ko-KR" sz="1200" dirty="0"/>
          </a:p>
          <a:p>
            <a:pPr lvl="0">
              <a:defRPr/>
            </a:pPr>
            <a:endParaRPr lang="ko-KR" altLang="en-US" sz="1200" dirty="0"/>
          </a:p>
          <a:p>
            <a:pPr lvl="0">
              <a:defRPr/>
            </a:pPr>
            <a:r>
              <a:rPr lang="en-US" altLang="ko-KR" sz="1200" dirty="0"/>
              <a:t> </a:t>
            </a:r>
          </a:p>
          <a:p>
            <a:pPr>
              <a:defRPr/>
            </a:pPr>
            <a:r>
              <a:rPr lang="en-US" altLang="ko-KR" sz="1200" b="1" dirty="0"/>
              <a:t>※ </a:t>
            </a:r>
            <a:r>
              <a:rPr lang="ko-KR" altLang="en-US" sz="1200" b="1" dirty="0"/>
              <a:t>리스트에서      클릭하여 해당 </a:t>
            </a:r>
            <a:r>
              <a:rPr lang="en-US" altLang="ko-KR" sz="1200" b="1" dirty="0"/>
              <a:t>UNIT </a:t>
            </a:r>
            <a:r>
              <a:rPr lang="ko-KR" altLang="en-US" sz="1200" b="1" dirty="0"/>
              <a:t>리스트 확인 가능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12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en-US" altLang="ko-KR" sz="1600" dirty="0">
                <a:latin typeface="굴림체"/>
                <a:ea typeface="굴림체"/>
              </a:rPr>
              <a:t>2.1</a:t>
            </a:r>
            <a:r>
              <a:rPr lang="ko-KR" altLang="en-US" sz="1600" dirty="0">
                <a:latin typeface="굴림체"/>
                <a:ea typeface="굴림체"/>
              </a:rPr>
              <a:t> 제품구분</a:t>
            </a:r>
            <a:r>
              <a:rPr lang="en-US" altLang="ko-KR" sz="1600" dirty="0">
                <a:latin typeface="굴림체"/>
                <a:ea typeface="굴림체"/>
              </a:rPr>
              <a:t>_UNIT</a:t>
            </a:r>
            <a:r>
              <a:rPr lang="ko-KR" altLang="en-US" sz="1600" dirty="0">
                <a:latin typeface="굴림체"/>
                <a:ea typeface="굴림체"/>
              </a:rPr>
              <a:t>관리</a:t>
            </a:r>
          </a:p>
          <a:p>
            <a:pPr marL="0" indent="0">
              <a:buNone/>
              <a:defRPr/>
            </a:pPr>
            <a:r>
              <a:rPr lang="ko-KR" altLang="en-US" sz="1600" dirty="0">
                <a:latin typeface="굴림체"/>
                <a:ea typeface="굴림체"/>
              </a:rPr>
              <a:t>  </a:t>
            </a:r>
            <a:r>
              <a:rPr lang="en-US" altLang="ko-KR" sz="1600" dirty="0">
                <a:latin typeface="굴림체"/>
                <a:ea typeface="굴림체"/>
              </a:rPr>
              <a:t>-</a:t>
            </a:r>
            <a:r>
              <a:rPr lang="ko-KR" altLang="en-US" sz="1600" dirty="0">
                <a:latin typeface="굴림체"/>
                <a:ea typeface="굴림체"/>
              </a:rPr>
              <a:t> 제품의 </a:t>
            </a:r>
            <a:r>
              <a:rPr lang="en-US" altLang="ko-KR" sz="1600" dirty="0">
                <a:latin typeface="굴림체"/>
                <a:ea typeface="굴림체"/>
              </a:rPr>
              <a:t>UNIT</a:t>
            </a:r>
            <a:r>
              <a:rPr lang="ko-KR" altLang="en-US" sz="1600" dirty="0">
                <a:latin typeface="굴림체"/>
                <a:ea typeface="굴림체"/>
              </a:rPr>
              <a:t>을 관리하고 조회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프로젝트관리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16637C4-D21B-01C7-BC7F-D6D4DDDC9C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508" y="2443814"/>
            <a:ext cx="4219452" cy="97172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A04F7C9-36C7-4EBB-A0B6-25A16415C2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460" y="3635109"/>
            <a:ext cx="3096430" cy="160624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4AEFB1D-69FA-A75F-A921-3A0DD60750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5160" y="5382610"/>
            <a:ext cx="228600" cy="209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lvl="0" indent="-228600">
              <a:buAutoNum type="arabicPeriod"/>
              <a:defRPr/>
            </a:pP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/>
              </a:rPr>
              <a:t>조회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/>
            </a:endParaRPr>
          </a:p>
          <a:p>
            <a:pPr lvl="0">
              <a:defRPr/>
            </a:pPr>
            <a:r>
              <a:rPr lang="ko-KR" altLang="en-US" sz="1200" dirty="0"/>
              <a:t>① 조회 조건 넣지 않고 조회 시 모든 프로젝트 리스트 조회      </a:t>
            </a:r>
          </a:p>
          <a:p>
            <a:pPr lvl="0">
              <a:defRPr/>
            </a:pPr>
            <a:r>
              <a:rPr lang="ko-KR" altLang="en-US" sz="1200" dirty="0"/>
              <a:t>② 조회 조건 </a:t>
            </a:r>
            <a:r>
              <a:rPr lang="en-US" altLang="ko-KR" sz="1200" dirty="0"/>
              <a:t>:  </a:t>
            </a:r>
            <a:r>
              <a:rPr lang="ko-KR" altLang="en-US" sz="1200" dirty="0"/>
              <a:t>년도</a:t>
            </a:r>
            <a:r>
              <a:rPr lang="en-US" altLang="ko-KR" sz="1200" dirty="0"/>
              <a:t>, </a:t>
            </a:r>
            <a:r>
              <a:rPr lang="ko-KR" altLang="en-US" sz="1200" dirty="0"/>
              <a:t>당사프로젝트번호</a:t>
            </a:r>
            <a:r>
              <a:rPr lang="en-US" altLang="ko-KR" sz="1200" dirty="0"/>
              <a:t>, </a:t>
            </a:r>
            <a:r>
              <a:rPr lang="ko-KR" altLang="en-US" sz="1200" dirty="0"/>
              <a:t>계약구분</a:t>
            </a:r>
            <a:r>
              <a:rPr lang="en-US" altLang="ko-KR" sz="1200" dirty="0"/>
              <a:t>, </a:t>
            </a:r>
            <a:r>
              <a:rPr lang="ko-KR" altLang="en-US" sz="1200" dirty="0"/>
              <a:t>고객사</a:t>
            </a:r>
            <a:r>
              <a:rPr lang="en-US" altLang="ko-KR" sz="1200" dirty="0"/>
              <a:t>, </a:t>
            </a:r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제품구분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예상납기일</a:t>
            </a:r>
            <a:r>
              <a:rPr lang="en-US" altLang="ko-KR" sz="1200" dirty="0"/>
              <a:t>, </a:t>
            </a:r>
            <a:r>
              <a:rPr lang="ko-KR" altLang="en-US" sz="1200" dirty="0"/>
              <a:t>입고지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셋업지</a:t>
            </a:r>
            <a:r>
              <a:rPr lang="en-US" altLang="ko-KR" sz="1200" dirty="0"/>
              <a:t>, PM</a:t>
            </a:r>
          </a:p>
          <a:p>
            <a:pPr lvl="0">
              <a:defRPr/>
            </a:pPr>
            <a:r>
              <a:rPr lang="en-US" altLang="ko-KR" sz="1200" dirty="0"/>
              <a:t>    &gt; </a:t>
            </a:r>
            <a:r>
              <a:rPr lang="ko-KR" altLang="en-US" sz="1200" dirty="0"/>
              <a:t>조건에 맞는 프로젝트 리스트가 조회됨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2. </a:t>
            </a:r>
            <a:r>
              <a:rPr lang="ko-KR" altLang="en-US" sz="1200" b="1" dirty="0"/>
              <a:t>등록</a:t>
            </a:r>
            <a:endParaRPr lang="en-US" altLang="ko-KR" sz="1200" b="1" dirty="0"/>
          </a:p>
          <a:p>
            <a:pPr marL="228600" lvl="0" indent="-228600">
              <a:buAutoNum type="circleNumDbPlain"/>
              <a:defRPr/>
            </a:pPr>
            <a:r>
              <a:rPr lang="ko-KR" altLang="en-US" sz="1200" dirty="0"/>
              <a:t>프로젝트 등록 버튼 클릭</a:t>
            </a:r>
            <a:endParaRPr lang="en-US" altLang="ko-KR" sz="1200" dirty="0"/>
          </a:p>
          <a:p>
            <a:pPr marL="228600" lvl="0" indent="-228600">
              <a:buAutoNum type="circleNumDbPlain"/>
              <a:defRPr/>
            </a:pPr>
            <a:r>
              <a:rPr lang="ko-KR" altLang="en-US" sz="1200" dirty="0"/>
              <a:t>수주 확정 건 조회 후 프로젝트 등록할 건 체크</a:t>
            </a:r>
            <a:r>
              <a:rPr lang="en-US" altLang="ko-KR" sz="1200" dirty="0"/>
              <a:t>, </a:t>
            </a:r>
            <a:r>
              <a:rPr lang="ko-KR" altLang="en-US" sz="1200" dirty="0"/>
              <a:t>기계형식 등 정보 입력 후 저장</a:t>
            </a:r>
            <a:endParaRPr lang="en-US" altLang="ko-KR" sz="1200" dirty="0"/>
          </a:p>
          <a:p>
            <a:pPr marL="228600" lvl="0" indent="-228600">
              <a:buAutoNum type="circleNumDbPlain"/>
              <a:defRPr/>
            </a:pPr>
            <a:r>
              <a:rPr lang="ko-KR" altLang="en-US" sz="1200" dirty="0"/>
              <a:t>수주 </a:t>
            </a:r>
            <a:r>
              <a:rPr lang="en-US" altLang="ko-KR" sz="1200" dirty="0"/>
              <a:t>1</a:t>
            </a:r>
            <a:r>
              <a:rPr lang="ko-KR" altLang="en-US" sz="1200" dirty="0"/>
              <a:t>건당 </a:t>
            </a:r>
            <a:r>
              <a:rPr lang="en-US" altLang="ko-KR" sz="1200" dirty="0"/>
              <a:t>n</a:t>
            </a:r>
            <a:r>
              <a:rPr lang="ko-KR" altLang="en-US" sz="1200" dirty="0"/>
              <a:t>건의 프로젝트 등록 가능</a:t>
            </a:r>
            <a:endParaRPr lang="en-US" altLang="ko-KR" sz="1200" dirty="0"/>
          </a:p>
          <a:p>
            <a:pPr marL="228600" lvl="0" indent="-228600">
              <a:buAutoNum type="circleNumDbPlain"/>
              <a:defRPr/>
            </a:pPr>
            <a:r>
              <a:rPr lang="ko-KR" altLang="en-US" sz="1200" dirty="0"/>
              <a:t>진행관리 숫자 클릭하여 해당 창에서 담당자</a:t>
            </a:r>
            <a:r>
              <a:rPr lang="en-US" altLang="ko-KR" sz="1200" dirty="0"/>
              <a:t>, </a:t>
            </a:r>
            <a:r>
              <a:rPr lang="ko-KR" altLang="en-US" sz="1200" dirty="0"/>
              <a:t>계획</a:t>
            </a:r>
            <a:r>
              <a:rPr lang="en-US" altLang="ko-KR" sz="1200" dirty="0"/>
              <a:t>, </a:t>
            </a:r>
            <a:r>
              <a:rPr lang="ko-KR" altLang="en-US" sz="1200" dirty="0"/>
              <a:t>실적 입력</a:t>
            </a:r>
            <a:r>
              <a:rPr lang="en-US" altLang="ko-KR" sz="1200" dirty="0"/>
              <a:t>,</a:t>
            </a:r>
            <a:r>
              <a:rPr lang="ko-KR" altLang="en-US" sz="1200" dirty="0"/>
              <a:t> 저장하여 관리 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3. </a:t>
            </a:r>
            <a:r>
              <a:rPr lang="ko-KR" altLang="en-US" sz="1200" b="1" dirty="0"/>
              <a:t>삭제</a:t>
            </a:r>
            <a:endParaRPr lang="en-US" altLang="ko-KR" sz="1200" b="1" dirty="0"/>
          </a:p>
          <a:p>
            <a:pPr>
              <a:defRPr/>
            </a:pPr>
            <a:r>
              <a:rPr lang="ko-KR" altLang="en-US" sz="1200" dirty="0"/>
              <a:t>① 체크박스 체크하고 삭제 버튼 클릭하여 해당 내용을 삭제할   </a:t>
            </a:r>
            <a:endParaRPr lang="en-US" altLang="ko-KR" sz="1200" dirty="0"/>
          </a:p>
          <a:p>
            <a:pPr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수 있음</a:t>
            </a:r>
            <a:endParaRPr lang="en-US" altLang="ko-KR" sz="1200" dirty="0"/>
          </a:p>
          <a:p>
            <a:pPr lvl="0">
              <a:defRPr/>
            </a:pPr>
            <a:endParaRPr lang="ko-KR" altLang="en-US" sz="1200" dirty="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13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프로젝트관리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2.2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진행관리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프로젝트별 설계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구매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제작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굴림체"/>
                <a:ea typeface="굴림체"/>
              </a:rPr>
              <a:t>자체검수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굴림체"/>
                <a:ea typeface="굴림체"/>
              </a:rPr>
              <a:t>최종검수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출하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셋업</a:t>
            </a: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lang="ko-KR" altLang="en-US" sz="1600" dirty="0" err="1">
                <a:solidFill>
                  <a:srgbClr val="000000"/>
                </a:solidFill>
                <a:latin typeface="굴림체"/>
                <a:ea typeface="굴림체"/>
              </a:rPr>
              <a:t>진척율</a:t>
            </a:r>
            <a:r>
              <a:rPr lang="ko-KR" altLang="en-US" sz="1600" dirty="0">
                <a:solidFill>
                  <a:srgbClr val="000000"/>
                </a:solidFill>
                <a:latin typeface="굴림체"/>
                <a:ea typeface="굴림체"/>
              </a:rPr>
              <a:t> 관리</a:t>
            </a:r>
            <a:endParaRPr kumimoji="0" lang="en-US" altLang="ko-KR" sz="1600" b="0" i="0" u="none" strike="noStrike" kern="1200" cap="none" spc="0" normalizeH="0" baseline="0" dirty="0">
              <a:solidFill>
                <a:srgbClr val="000000"/>
              </a:solidFill>
              <a:latin typeface="굴림체"/>
              <a:ea typeface="굴림체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ED80AD6-E26F-2BF0-5AE5-3329E4818F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350" y="2391208"/>
            <a:ext cx="4536504" cy="132952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52A75BA-D559-CB62-B46C-C7457283AA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377" y="3861061"/>
            <a:ext cx="4567603" cy="10495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lvl="0" indent="-228600">
              <a:buAutoNum type="arabicPeriod"/>
              <a:defRPr/>
            </a:pP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/>
              </a:rPr>
              <a:t>조회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/>
            </a:endParaRPr>
          </a:p>
          <a:p>
            <a:pPr lvl="0">
              <a:defRPr/>
            </a:pPr>
            <a:r>
              <a:rPr lang="ko-KR" altLang="en-US" sz="1200" dirty="0"/>
              <a:t>① 조회 조건 넣지 않고 조회 시 모든 리스트 조회      </a:t>
            </a:r>
          </a:p>
          <a:p>
            <a:pPr lvl="0">
              <a:defRPr/>
            </a:pPr>
            <a:r>
              <a:rPr lang="ko-KR" altLang="en-US" sz="1200" dirty="0"/>
              <a:t>② 조회 조건 </a:t>
            </a:r>
            <a:r>
              <a:rPr lang="en-US" altLang="ko-KR" sz="1200" dirty="0"/>
              <a:t>:  </a:t>
            </a:r>
            <a:r>
              <a:rPr lang="ko-KR" altLang="en-US" sz="1200" dirty="0"/>
              <a:t>고객사</a:t>
            </a:r>
            <a:r>
              <a:rPr lang="en-US" altLang="ko-KR" sz="1200" dirty="0"/>
              <a:t>, </a:t>
            </a:r>
            <a:r>
              <a:rPr lang="ko-KR" altLang="en-US" sz="1200" dirty="0"/>
              <a:t>당사프로젝트번호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유닛명</a:t>
            </a:r>
            <a:r>
              <a:rPr lang="en-US" altLang="ko-KR" sz="1200" dirty="0"/>
              <a:t>, </a:t>
            </a:r>
            <a:r>
              <a:rPr lang="ko-KR" altLang="en-US" sz="1200" dirty="0"/>
              <a:t>등록자</a:t>
            </a:r>
            <a:r>
              <a:rPr lang="en-US" altLang="ko-KR" sz="1200" dirty="0"/>
              <a:t>, </a:t>
            </a:r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배포일</a:t>
            </a:r>
            <a:r>
              <a:rPr lang="en-US" altLang="ko-KR" sz="1200" dirty="0"/>
              <a:t>, </a:t>
            </a:r>
            <a:r>
              <a:rPr lang="ko-KR" altLang="en-US" sz="1200" dirty="0"/>
              <a:t>상태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&gt; </a:t>
            </a:r>
            <a:r>
              <a:rPr lang="ko-KR" altLang="en-US" sz="1200" dirty="0"/>
              <a:t>조건에 맞는 리스트가 조회됨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2. </a:t>
            </a:r>
            <a:r>
              <a:rPr lang="ko-KR" altLang="en-US" sz="1200" b="1" dirty="0"/>
              <a:t>구조등록</a:t>
            </a:r>
            <a:endParaRPr lang="en-US" altLang="ko-KR" sz="1200" b="1" dirty="0"/>
          </a:p>
          <a:p>
            <a:pPr lvl="0">
              <a:defRPr/>
            </a:pPr>
            <a:r>
              <a:rPr lang="ko-KR" altLang="en-US" sz="1200" dirty="0"/>
              <a:t>① 고객사</a:t>
            </a:r>
            <a:r>
              <a:rPr lang="en-US" altLang="ko-KR" sz="1200" dirty="0"/>
              <a:t>, </a:t>
            </a:r>
            <a:r>
              <a:rPr lang="ko-KR" altLang="en-US" sz="1200" dirty="0"/>
              <a:t>당사프로젝트번호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유닛명</a:t>
            </a:r>
            <a:r>
              <a:rPr lang="ko-KR" altLang="en-US" sz="1200" dirty="0"/>
              <a:t> 선택 후 구조등록 버튼 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클릭</a:t>
            </a:r>
            <a:endParaRPr lang="en-US" altLang="ko-KR" sz="1200" dirty="0"/>
          </a:p>
          <a:p>
            <a:pPr lvl="0">
              <a:defRPr/>
            </a:pPr>
            <a:r>
              <a:rPr lang="ko-KR" altLang="en-US" sz="1200" dirty="0"/>
              <a:t>② </a:t>
            </a:r>
            <a:r>
              <a:rPr lang="en-US" altLang="ko-KR" sz="1200" dirty="0"/>
              <a:t>Template Download </a:t>
            </a:r>
            <a:r>
              <a:rPr lang="ko-KR" altLang="en-US" sz="1200" dirty="0"/>
              <a:t>클릭하여 파일 다운로드 후 정보 입력</a:t>
            </a:r>
            <a:endParaRPr lang="en-US" altLang="ko-KR" sz="1200" dirty="0"/>
          </a:p>
          <a:p>
            <a:pPr lvl="0">
              <a:defRPr/>
            </a:pPr>
            <a:r>
              <a:rPr lang="ko-KR" altLang="ko-KR" sz="1200" dirty="0"/>
              <a:t>③</a:t>
            </a:r>
            <a:r>
              <a:rPr lang="en-US" altLang="ko-KR" sz="1200" dirty="0"/>
              <a:t> </a:t>
            </a:r>
            <a:r>
              <a:rPr lang="ko-KR" altLang="en-US" sz="1200" dirty="0"/>
              <a:t>파일 업로드 후 저장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3. </a:t>
            </a:r>
            <a:r>
              <a:rPr lang="ko-KR" altLang="en-US" sz="1200" b="1" dirty="0"/>
              <a:t>배포</a:t>
            </a:r>
            <a:endParaRPr lang="en-US" altLang="ko-KR" sz="1200" b="1" dirty="0"/>
          </a:p>
          <a:p>
            <a:pPr lvl="0">
              <a:defRPr/>
            </a:pPr>
            <a:r>
              <a:rPr lang="ko-KR" altLang="en-US" sz="1200" dirty="0"/>
              <a:t>① </a:t>
            </a:r>
            <a:r>
              <a:rPr lang="en-US" altLang="ko-KR" sz="1200" dirty="0"/>
              <a:t>PART </a:t>
            </a:r>
            <a:r>
              <a:rPr lang="ko-KR" altLang="en-US" sz="1200" dirty="0"/>
              <a:t>등록에서 </a:t>
            </a:r>
            <a:r>
              <a:rPr lang="en-US" altLang="ko-KR" sz="1200" dirty="0"/>
              <a:t>PART </a:t>
            </a:r>
            <a:r>
              <a:rPr lang="ko-KR" altLang="en-US" sz="1200" dirty="0"/>
              <a:t>조회로 이동 </a:t>
            </a:r>
            <a:r>
              <a:rPr lang="en-US" altLang="ko-KR" sz="1200" dirty="0"/>
              <a:t>, </a:t>
            </a:r>
            <a:r>
              <a:rPr lang="ko-KR" altLang="en-US" sz="1200" dirty="0"/>
              <a:t>전사 공유 가능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4. </a:t>
            </a:r>
            <a:r>
              <a:rPr lang="ko-KR" altLang="en-US" sz="1200" b="1" dirty="0"/>
              <a:t>삭제</a:t>
            </a:r>
            <a:endParaRPr lang="en-US" altLang="ko-KR" sz="1200" b="1" dirty="0"/>
          </a:p>
          <a:p>
            <a:pPr>
              <a:defRPr/>
            </a:pPr>
            <a:r>
              <a:rPr lang="ko-KR" altLang="en-US" sz="1200" dirty="0"/>
              <a:t>① 체크박스 체크하고 삭제 버튼 클릭하여 해당 내용을 삭제할   </a:t>
            </a:r>
            <a:endParaRPr lang="en-US" altLang="ko-KR" sz="1200" dirty="0"/>
          </a:p>
          <a:p>
            <a:pPr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수 있음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14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제품관리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3.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1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PART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및 구조등록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양산제품을 구성하고 있는 기능그룹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(UPG)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들의 부품간 모자관계 정의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29E3239-7BE1-EF1D-A847-EA65019A90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302" y="2420860"/>
            <a:ext cx="4517836" cy="77395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6FAB8ADF-7A9A-E14B-4D80-52A08252D8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768" y="3737684"/>
            <a:ext cx="4517836" cy="11496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lvl="0" indent="-228600">
              <a:buAutoNum type="arabicPeriod"/>
              <a:defRPr/>
            </a:pP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/>
              </a:rPr>
              <a:t>조회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/>
            </a:endParaRPr>
          </a:p>
          <a:p>
            <a:pPr lvl="0">
              <a:defRPr/>
            </a:pPr>
            <a:r>
              <a:rPr lang="ko-KR" altLang="en-US" sz="1200" dirty="0"/>
              <a:t>① 조회 조건 넣지 않고 조회 시 모든 </a:t>
            </a:r>
            <a:r>
              <a:rPr lang="en-US" altLang="ko-KR" sz="1200" dirty="0"/>
              <a:t>PART</a:t>
            </a:r>
            <a:r>
              <a:rPr lang="ko-KR" altLang="en-US" sz="1200" dirty="0"/>
              <a:t> 리스트 조회      </a:t>
            </a:r>
          </a:p>
          <a:p>
            <a:pPr lvl="0">
              <a:defRPr/>
            </a:pPr>
            <a:r>
              <a:rPr lang="ko-KR" altLang="en-US" sz="1200" dirty="0"/>
              <a:t>② 조회 조건 </a:t>
            </a:r>
            <a:r>
              <a:rPr lang="en-US" altLang="ko-KR" sz="1200" dirty="0"/>
              <a:t>:  </a:t>
            </a:r>
            <a:r>
              <a:rPr lang="ko-KR" altLang="en-US" sz="1200" dirty="0"/>
              <a:t>품번</a:t>
            </a:r>
            <a:r>
              <a:rPr lang="en-US" altLang="ko-KR" sz="1200" dirty="0"/>
              <a:t>, </a:t>
            </a:r>
            <a:r>
              <a:rPr lang="ko-KR" altLang="en-US" sz="1200" dirty="0"/>
              <a:t>품명</a:t>
            </a:r>
            <a:r>
              <a:rPr lang="en-US" altLang="ko-KR" sz="1200" dirty="0"/>
              <a:t>, Revision, </a:t>
            </a:r>
            <a:r>
              <a:rPr lang="ko-KR" altLang="en-US" sz="1200" dirty="0"/>
              <a:t>재질</a:t>
            </a:r>
            <a:r>
              <a:rPr lang="en-US" altLang="ko-KR" sz="1200" dirty="0"/>
              <a:t>, </a:t>
            </a:r>
            <a:r>
              <a:rPr lang="ko-KR" altLang="en-US" sz="1200" dirty="0"/>
              <a:t>사양</a:t>
            </a:r>
            <a:r>
              <a:rPr lang="en-US" altLang="ko-KR" sz="1200" dirty="0"/>
              <a:t>(</a:t>
            </a:r>
            <a:r>
              <a:rPr lang="ko-KR" altLang="en-US" sz="1200" dirty="0"/>
              <a:t>규격</a:t>
            </a:r>
            <a:r>
              <a:rPr lang="en-US" altLang="ko-KR" sz="1200" dirty="0"/>
              <a:t>), </a:t>
            </a:r>
            <a:r>
              <a:rPr lang="ko-KR" altLang="en-US" sz="1200" dirty="0"/>
              <a:t>부품유형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&gt; </a:t>
            </a:r>
            <a:r>
              <a:rPr lang="ko-KR" altLang="en-US" sz="1200" dirty="0"/>
              <a:t>조건에 맞는 제품 리스트가 조회됨</a:t>
            </a:r>
            <a:endParaRPr lang="en-US" altLang="ko-KR" sz="1200" dirty="0"/>
          </a:p>
          <a:p>
            <a:pPr lvl="0">
              <a:defRPr/>
            </a:pPr>
            <a:endParaRPr lang="ko-KR" altLang="en-US" sz="1200" dirty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b="1" dirty="0"/>
              <a:t>2. </a:t>
            </a:r>
            <a:r>
              <a:rPr lang="ko-KR" altLang="en-US" sz="1200" b="1" dirty="0"/>
              <a:t>등록</a:t>
            </a:r>
            <a:endParaRPr lang="en-US" altLang="ko-KR" sz="1200" b="1" dirty="0"/>
          </a:p>
          <a:p>
            <a:pPr lvl="0">
              <a:defRPr/>
            </a:pPr>
            <a:r>
              <a:rPr lang="ko-KR" altLang="en-US" sz="1200" dirty="0"/>
              <a:t>① 개별 등록 시 사용</a:t>
            </a:r>
            <a:endParaRPr lang="en-US" altLang="ko-KR" sz="1200" dirty="0"/>
          </a:p>
          <a:p>
            <a:pPr lvl="0">
              <a:defRPr/>
            </a:pPr>
            <a:r>
              <a:rPr lang="ko-KR" altLang="en-US" sz="1200" dirty="0"/>
              <a:t>② 항목별 선택</a:t>
            </a:r>
            <a:r>
              <a:rPr lang="en-US" altLang="ko-KR" sz="1200" dirty="0"/>
              <a:t>/</a:t>
            </a:r>
            <a:r>
              <a:rPr lang="ko-KR" altLang="en-US" sz="1200" dirty="0"/>
              <a:t>입력</a:t>
            </a:r>
            <a:r>
              <a:rPr lang="en-US" altLang="ko-KR" sz="1200" dirty="0"/>
              <a:t>, </a:t>
            </a:r>
            <a:r>
              <a:rPr lang="ko-KR" altLang="en-US" sz="1200" dirty="0"/>
              <a:t>도면파일 </a:t>
            </a:r>
            <a:r>
              <a:rPr lang="en-US" altLang="ko-KR" sz="1200" dirty="0"/>
              <a:t>Drag &amp; Drop </a:t>
            </a:r>
            <a:r>
              <a:rPr lang="ko-KR" altLang="en-US" sz="1200" dirty="0"/>
              <a:t>후 저장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3. </a:t>
            </a:r>
            <a:r>
              <a:rPr lang="ko-KR" altLang="en-US" sz="1200" b="1" dirty="0"/>
              <a:t>삭제</a:t>
            </a:r>
            <a:endParaRPr lang="en-US" altLang="ko-KR" sz="1200" b="1" dirty="0"/>
          </a:p>
          <a:p>
            <a:pPr>
              <a:defRPr/>
            </a:pPr>
            <a:r>
              <a:rPr lang="ko-KR" altLang="en-US" sz="1200" dirty="0"/>
              <a:t>① 체크박스 체크하고 삭제 버튼 클릭하여 해당 내용을 삭제할   </a:t>
            </a:r>
            <a:endParaRPr lang="en-US" altLang="ko-KR" sz="1200" dirty="0"/>
          </a:p>
          <a:p>
            <a:pPr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수 있음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4. Excel Download</a:t>
            </a:r>
          </a:p>
          <a:p>
            <a:pPr lvl="0">
              <a:defRPr/>
            </a:pPr>
            <a:r>
              <a:rPr lang="ko-KR" altLang="en-US" sz="1200" dirty="0"/>
              <a:t>① </a:t>
            </a:r>
            <a:r>
              <a:rPr lang="en-US" altLang="ko-KR" sz="1200" dirty="0"/>
              <a:t>PART </a:t>
            </a:r>
            <a:r>
              <a:rPr lang="ko-KR" altLang="en-US" sz="1200" dirty="0"/>
              <a:t>목록 </a:t>
            </a:r>
            <a:r>
              <a:rPr lang="en-US" altLang="ko-KR" sz="1200" dirty="0"/>
              <a:t>excel </a:t>
            </a:r>
            <a:r>
              <a:rPr lang="ko-KR" altLang="en-US" sz="1200" dirty="0"/>
              <a:t>파일로 다운로드 가능</a:t>
            </a:r>
            <a:r>
              <a:rPr lang="en-US" altLang="ko-KR" sz="1200" dirty="0"/>
              <a:t> 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15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제품관리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3.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2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PART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조회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등록된 부품의 속성정보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검색조건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를 통한 조회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BDFABE7-EC2A-8912-3A19-232CD319B6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951" y="2449369"/>
            <a:ext cx="4277981" cy="182547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EAE41C1-B7B8-7391-39DD-4E9DBE4AE9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420" y="3571291"/>
            <a:ext cx="2191413" cy="24127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16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제품관리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3.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3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BOM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조회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 BOM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을 조회하고 관리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523783C-A80C-C2C5-2AEE-309FE3011C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570" y="2425455"/>
            <a:ext cx="4589410" cy="18178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496C49-10B4-8B4D-20F5-64A2CF3C192D}"/>
              </a:ext>
            </a:extLst>
          </p:cNvPr>
          <p:cNvSpPr txBox="1"/>
          <p:nvPr/>
        </p:nvSpPr>
        <p:spPr>
          <a:xfrm>
            <a:off x="5002146" y="2425455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lvl="0" indent="-228600">
              <a:buAutoNum type="arabicPeriod"/>
              <a:defRPr/>
            </a:pP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/>
              </a:rPr>
              <a:t>조회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/>
            </a:endParaRPr>
          </a:p>
          <a:p>
            <a:pPr lvl="0">
              <a:defRPr/>
            </a:pPr>
            <a:r>
              <a:rPr lang="ko-KR" altLang="en-US" sz="1200" dirty="0"/>
              <a:t>① 고객사</a:t>
            </a:r>
            <a:r>
              <a:rPr lang="en-US" altLang="ko-KR" sz="1200" dirty="0"/>
              <a:t>, </a:t>
            </a:r>
            <a:r>
              <a:rPr lang="ko-KR" altLang="en-US" sz="1200" dirty="0"/>
              <a:t>당사프로젝트번호 필수 선택 후 조회</a:t>
            </a:r>
          </a:p>
          <a:p>
            <a:pPr lvl="0">
              <a:defRPr/>
            </a:pPr>
            <a:r>
              <a:rPr lang="ko-KR" altLang="en-US" sz="1200" dirty="0"/>
              <a:t>② 조회 조건 </a:t>
            </a:r>
            <a:r>
              <a:rPr lang="en-US" altLang="ko-KR" sz="1200" dirty="0"/>
              <a:t>:  </a:t>
            </a:r>
            <a:r>
              <a:rPr lang="ko-KR" altLang="en-US" sz="1200" dirty="0" err="1"/>
              <a:t>유닛명</a:t>
            </a:r>
            <a:r>
              <a:rPr lang="en-US" altLang="ko-KR" sz="1200" dirty="0"/>
              <a:t>, </a:t>
            </a:r>
            <a:r>
              <a:rPr lang="ko-KR" altLang="en-US" sz="1200" dirty="0"/>
              <a:t>품번</a:t>
            </a:r>
            <a:r>
              <a:rPr lang="en-US" altLang="ko-KR" sz="1200" dirty="0"/>
              <a:t>, </a:t>
            </a:r>
            <a:r>
              <a:rPr lang="ko-KR" altLang="en-US" sz="1200" dirty="0"/>
              <a:t>품명</a:t>
            </a:r>
            <a:r>
              <a:rPr lang="en-US" altLang="ko-KR" sz="1200" dirty="0"/>
              <a:t>, LEVEL</a:t>
            </a:r>
          </a:p>
          <a:p>
            <a:pPr lvl="0">
              <a:defRPr/>
            </a:pPr>
            <a:r>
              <a:rPr lang="en-US" altLang="ko-KR" sz="1200" dirty="0"/>
              <a:t>    &gt; </a:t>
            </a:r>
            <a:r>
              <a:rPr lang="ko-KR" altLang="en-US" sz="1200" dirty="0"/>
              <a:t>조건에 맞는 </a:t>
            </a:r>
            <a:r>
              <a:rPr lang="en-US" altLang="ko-KR" sz="1200" dirty="0"/>
              <a:t>BOM</a:t>
            </a:r>
            <a:r>
              <a:rPr lang="ko-KR" altLang="en-US" sz="1200" dirty="0"/>
              <a:t> 리스트가 조회됨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>
              <a:defRPr/>
            </a:pPr>
            <a:r>
              <a:rPr lang="en-US" altLang="ko-KR" sz="1200" b="1" dirty="0"/>
              <a:t>2.</a:t>
            </a:r>
            <a:r>
              <a:rPr lang="en-US" altLang="ko-KR" sz="1200" dirty="0"/>
              <a:t> </a:t>
            </a:r>
            <a:r>
              <a:rPr lang="en-US" altLang="ko-KR" sz="1200" b="1" dirty="0"/>
              <a:t>Excel Download</a:t>
            </a:r>
          </a:p>
          <a:p>
            <a:pPr lvl="0">
              <a:defRPr/>
            </a:pPr>
            <a:r>
              <a:rPr lang="ko-KR" altLang="en-US" sz="1200" dirty="0"/>
              <a:t>① </a:t>
            </a:r>
            <a:r>
              <a:rPr lang="en-US" altLang="ko-KR" sz="1200" dirty="0"/>
              <a:t>Excel </a:t>
            </a:r>
            <a:r>
              <a:rPr lang="ko-KR" altLang="en-US" sz="1200" dirty="0"/>
              <a:t>파일로 다운로드 가능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※      </a:t>
            </a:r>
            <a:r>
              <a:rPr lang="ko-KR" altLang="en-US" sz="1200" b="1" dirty="0"/>
              <a:t>클릭하여 첨부된 도면 파일 확인 가능</a:t>
            </a:r>
            <a:endParaRPr lang="en-US" altLang="ko-KR" sz="12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D0C8AC5-E644-9D43-83B5-B033E2E8DA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0480" y="4832702"/>
            <a:ext cx="228600" cy="209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lvl="0" indent="-228600">
              <a:buAutoNum type="arabicPeriod"/>
              <a:defRPr/>
            </a:pP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/>
              </a:rPr>
              <a:t>조회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/>
            </a:endParaRPr>
          </a:p>
          <a:p>
            <a:pPr lvl="0">
              <a:defRPr/>
            </a:pPr>
            <a:r>
              <a:rPr lang="ko-KR" altLang="en-US" sz="1200" dirty="0"/>
              <a:t>① 조회 조건 넣지 않고 조회 시 모든 설계변경 리스트 조회      </a:t>
            </a:r>
          </a:p>
          <a:p>
            <a:pPr lvl="0">
              <a:defRPr/>
            </a:pPr>
            <a:r>
              <a:rPr lang="ko-KR" altLang="en-US" sz="1200" dirty="0"/>
              <a:t>② 조회 조건 </a:t>
            </a:r>
            <a:r>
              <a:rPr lang="en-US" altLang="ko-KR" sz="1200" dirty="0"/>
              <a:t>:  </a:t>
            </a:r>
            <a:r>
              <a:rPr lang="ko-KR" altLang="en-US" sz="1200" dirty="0"/>
              <a:t>년도</a:t>
            </a:r>
            <a:r>
              <a:rPr lang="en-US" altLang="ko-KR" sz="1200" dirty="0"/>
              <a:t>, </a:t>
            </a:r>
            <a:r>
              <a:rPr lang="ko-KR" altLang="en-US" sz="1200" dirty="0"/>
              <a:t>당사프로젝트번호</a:t>
            </a:r>
            <a:r>
              <a:rPr lang="en-US" altLang="ko-KR" sz="1200" dirty="0"/>
              <a:t>, PART No, PART Name,</a:t>
            </a:r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설변사유</a:t>
            </a:r>
            <a:r>
              <a:rPr lang="en-US" altLang="ko-KR" sz="1200" dirty="0"/>
              <a:t>, EO Date, EO </a:t>
            </a:r>
            <a:r>
              <a:rPr lang="ko-KR" altLang="en-US" sz="1200" dirty="0"/>
              <a:t>구분</a:t>
            </a:r>
            <a:r>
              <a:rPr lang="en-US" altLang="ko-KR" sz="1200" dirty="0"/>
              <a:t>, PART </a:t>
            </a:r>
            <a:r>
              <a:rPr lang="ko-KR" altLang="en-US" sz="1200" dirty="0"/>
              <a:t>구분</a:t>
            </a:r>
            <a:r>
              <a:rPr lang="en-US" altLang="ko-KR" sz="1200" dirty="0"/>
              <a:t>, </a:t>
            </a:r>
            <a:r>
              <a:rPr lang="ko-KR" altLang="en-US" sz="1200" dirty="0"/>
              <a:t>담당자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&gt; </a:t>
            </a:r>
            <a:r>
              <a:rPr lang="ko-KR" altLang="en-US" sz="1200" dirty="0"/>
              <a:t>조건에 맞는 제품 리스트가 조회됨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※</a:t>
            </a:r>
            <a:r>
              <a:rPr lang="en-US" altLang="ko-KR" sz="1200" dirty="0"/>
              <a:t> </a:t>
            </a:r>
            <a:r>
              <a:rPr lang="ko-KR" altLang="en-US" sz="1200" dirty="0"/>
              <a:t>품번 클릭 시 품목에 대한 상세 내용 확인 할 수 있음</a:t>
            </a:r>
            <a:endParaRPr lang="en-US" altLang="ko-KR" sz="1200" dirty="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17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제품관리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sp>
        <p:nvSpPr>
          <p:cNvPr id="53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3.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4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설계변경 리스트</a:t>
            </a:r>
            <a:endParaRPr kumimoji="0" lang="en-US" altLang="ko-KR" sz="1600" b="0" i="0" u="none" strike="noStrike" kern="1200" cap="none" spc="0" normalizeH="0" baseline="0" dirty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설계변경 리스트 조회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300A72B-41B6-0D52-D579-8F5359E13A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0" y="2420860"/>
            <a:ext cx="4448924" cy="92591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060AC85-33C5-9878-DB9C-D4ADB9FDFD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460" y="3655163"/>
            <a:ext cx="2016280" cy="20789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lvl="0" indent="-228600">
              <a:buAutoNum type="arabicPeriod"/>
              <a:defRPr/>
            </a:pP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/>
              </a:rPr>
              <a:t>조회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/>
            </a:endParaRPr>
          </a:p>
          <a:p>
            <a:pPr lvl="0">
              <a:defRPr/>
            </a:pPr>
            <a:r>
              <a:rPr lang="ko-KR" altLang="en-US" sz="1200" dirty="0"/>
              <a:t>① 조회 조건 넣지 않고 조회 시 모든 프로젝트 리스트 조회      </a:t>
            </a:r>
          </a:p>
          <a:p>
            <a:pPr lvl="0">
              <a:defRPr/>
            </a:pPr>
            <a:r>
              <a:rPr lang="ko-KR" altLang="en-US" sz="1200" dirty="0"/>
              <a:t>② 조회 조건 </a:t>
            </a:r>
            <a:r>
              <a:rPr lang="en-US" altLang="ko-KR" sz="1200" dirty="0"/>
              <a:t>:  </a:t>
            </a:r>
            <a:r>
              <a:rPr lang="ko-KR" altLang="en-US" sz="1200" dirty="0"/>
              <a:t>년도</a:t>
            </a:r>
            <a:r>
              <a:rPr lang="en-US" altLang="ko-KR" sz="1200" dirty="0"/>
              <a:t>, </a:t>
            </a:r>
            <a:r>
              <a:rPr lang="ko-KR" altLang="en-US" sz="1200" dirty="0"/>
              <a:t>당사프로젝트번호</a:t>
            </a:r>
            <a:r>
              <a:rPr lang="en-US" altLang="ko-KR" sz="1200" dirty="0"/>
              <a:t>, PART No, PART Name,</a:t>
            </a:r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설변사유</a:t>
            </a:r>
            <a:r>
              <a:rPr lang="en-US" altLang="ko-KR" sz="1200" dirty="0"/>
              <a:t>, EO Date, EO </a:t>
            </a:r>
            <a:r>
              <a:rPr lang="ko-KR" altLang="en-US" sz="1200" dirty="0"/>
              <a:t>구분</a:t>
            </a:r>
            <a:r>
              <a:rPr lang="en-US" altLang="ko-KR" sz="1200" dirty="0"/>
              <a:t>, PART </a:t>
            </a:r>
            <a:r>
              <a:rPr lang="ko-KR" altLang="en-US" sz="1200" dirty="0"/>
              <a:t>구분</a:t>
            </a:r>
            <a:r>
              <a:rPr lang="en-US" altLang="ko-KR" sz="1200" dirty="0"/>
              <a:t>, </a:t>
            </a:r>
            <a:r>
              <a:rPr lang="ko-KR" altLang="en-US" sz="1200" dirty="0"/>
              <a:t>담당자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&gt; </a:t>
            </a:r>
            <a:r>
              <a:rPr lang="ko-KR" altLang="en-US" sz="1200" dirty="0"/>
              <a:t>조건에 맞는 프로젝트 리스트가 조회됨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2. </a:t>
            </a:r>
            <a:r>
              <a:rPr lang="ko-KR" altLang="en-US" sz="1200" b="1" dirty="0"/>
              <a:t>구매 </a:t>
            </a:r>
            <a:r>
              <a:rPr lang="en-US" altLang="ko-KR" sz="1200" b="1" dirty="0"/>
              <a:t>BOM </a:t>
            </a:r>
            <a:r>
              <a:rPr lang="ko-KR" altLang="en-US" sz="1200" b="1" dirty="0"/>
              <a:t>저장</a:t>
            </a:r>
            <a:endParaRPr lang="en-US" altLang="ko-KR" sz="1200" b="1" dirty="0"/>
          </a:p>
          <a:p>
            <a:pPr lvl="0">
              <a:defRPr/>
            </a:pPr>
            <a:r>
              <a:rPr lang="ko-KR" altLang="en-US" sz="1200" dirty="0"/>
              <a:t>① 해당 구매</a:t>
            </a:r>
            <a:r>
              <a:rPr lang="en-US" altLang="ko-KR" sz="1200" dirty="0"/>
              <a:t>BOM </a:t>
            </a:r>
            <a:r>
              <a:rPr lang="ko-KR" altLang="en-US" sz="1200" dirty="0"/>
              <a:t>클릭</a:t>
            </a:r>
            <a:endParaRPr lang="en-US" altLang="ko-KR" sz="1200" dirty="0"/>
          </a:p>
          <a:p>
            <a:pPr lvl="0">
              <a:defRPr/>
            </a:pPr>
            <a:r>
              <a:rPr lang="ko-KR" altLang="en-US" sz="1200" dirty="0"/>
              <a:t>②</a:t>
            </a:r>
            <a:r>
              <a:rPr lang="en-US" altLang="ko-KR" sz="1200" dirty="0"/>
              <a:t> </a:t>
            </a:r>
            <a:r>
              <a:rPr lang="ko-KR" altLang="en-US" sz="1200" dirty="0"/>
              <a:t>업체 선택 및 단가 입력 후 저장 </a:t>
            </a:r>
            <a:endParaRPr lang="en-US" altLang="ko-KR" sz="1200" dirty="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18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구매관리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4.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1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구매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BOM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관리</a:t>
            </a:r>
            <a:endParaRPr kumimoji="0" lang="en-US" altLang="ko-KR" sz="1600" b="0" i="0" u="none" strike="noStrike" kern="1200" cap="none" spc="0" normalizeH="0" baseline="0" dirty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구매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BOM </a:t>
            </a:r>
            <a:r>
              <a:rPr lang="ko-KR" altLang="en-US" sz="1600" dirty="0">
                <a:solidFill>
                  <a:srgbClr val="000000"/>
                </a:solidFill>
                <a:latin typeface="굴림체"/>
                <a:ea typeface="굴림체"/>
              </a:rPr>
              <a:t>조회하고 관리</a:t>
            </a:r>
            <a:endParaRPr kumimoji="0" lang="en-US" altLang="ko-KR" sz="1600" b="0" i="0" u="none" strike="noStrike" kern="1200" cap="none" spc="0" normalizeH="0" baseline="0" dirty="0">
              <a:solidFill>
                <a:srgbClr val="000000"/>
              </a:solidFill>
              <a:latin typeface="굴림체"/>
              <a:ea typeface="굴림체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9CAE28F-5079-F0AF-525E-32395F97E4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14" y="2420860"/>
            <a:ext cx="4489466" cy="67249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CB0F954-3819-CC0D-133B-236CF12A51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480" y="3304018"/>
            <a:ext cx="4492982" cy="21099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lvl="0" indent="-228600">
              <a:buAutoNum type="arabicPeriod"/>
              <a:defRPr/>
            </a:pPr>
            <a:r>
              <a:rPr lang="ko-KR" altLang="en-US" sz="1200" b="1" dirty="0">
                <a:latin typeface="+mn-ea"/>
                <a:sym typeface="Wingdings"/>
              </a:rPr>
              <a:t>조회</a:t>
            </a:r>
            <a:endParaRPr lang="en-US" altLang="ko-KR" sz="1200" b="1" dirty="0">
              <a:latin typeface="+mn-ea"/>
              <a:sym typeface="Wingdings"/>
            </a:endParaRPr>
          </a:p>
          <a:p>
            <a:pPr lvl="0">
              <a:defRPr/>
            </a:pPr>
            <a:r>
              <a:rPr lang="ko-KR" altLang="en-US" sz="1200" dirty="0">
                <a:latin typeface="+mn-ea"/>
              </a:rPr>
              <a:t>① 조회 조건 넣지 않고 조회 시 모든 설계변경 리스트 조회      </a:t>
            </a:r>
          </a:p>
          <a:p>
            <a:pPr lvl="0">
              <a:defRPr/>
            </a:pPr>
            <a:r>
              <a:rPr lang="ko-KR" altLang="en-US" sz="1200" dirty="0">
                <a:latin typeface="+mn-ea"/>
              </a:rPr>
              <a:t>② 조회 조건 </a:t>
            </a:r>
            <a:r>
              <a:rPr lang="en-US" altLang="ko-KR" sz="1200" dirty="0">
                <a:latin typeface="+mn-ea"/>
              </a:rPr>
              <a:t>:  </a:t>
            </a:r>
            <a:r>
              <a:rPr lang="ko-KR" altLang="en-US" sz="1200" dirty="0">
                <a:latin typeface="+mn-ea"/>
              </a:rPr>
              <a:t>년도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당사프로젝트번호</a:t>
            </a:r>
            <a:r>
              <a:rPr lang="en-US" altLang="ko-KR" sz="1200" dirty="0">
                <a:latin typeface="+mn-ea"/>
              </a:rPr>
              <a:t>, PART No, PART Name,</a:t>
            </a:r>
          </a:p>
          <a:p>
            <a:pPr lvl="0">
              <a:defRPr/>
            </a:pPr>
            <a:r>
              <a:rPr lang="en-US" altLang="ko-KR" sz="1200" dirty="0">
                <a:latin typeface="+mn-ea"/>
              </a:rPr>
              <a:t>    EO Date, EO </a:t>
            </a:r>
            <a:r>
              <a:rPr lang="ko-KR" altLang="en-US" sz="1200" dirty="0">
                <a:latin typeface="+mn-ea"/>
              </a:rPr>
              <a:t>구분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설변사유</a:t>
            </a:r>
            <a:r>
              <a:rPr lang="en-US" altLang="ko-KR" sz="1200" dirty="0">
                <a:latin typeface="+mn-ea"/>
              </a:rPr>
              <a:t>, PART </a:t>
            </a:r>
            <a:r>
              <a:rPr lang="ko-KR" altLang="en-US" sz="1200" dirty="0">
                <a:latin typeface="+mn-ea"/>
              </a:rPr>
              <a:t>구분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설계담당자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 err="1">
                <a:latin typeface="+mn-ea"/>
              </a:rPr>
              <a:t>구매담</a:t>
            </a:r>
            <a:r>
              <a:rPr lang="en-US" altLang="ko-KR" sz="1200" dirty="0">
                <a:latin typeface="+mn-ea"/>
              </a:rPr>
              <a:t>   </a:t>
            </a:r>
          </a:p>
          <a:p>
            <a:pPr lvl="0">
              <a:defRPr/>
            </a:pPr>
            <a:r>
              <a:rPr lang="en-US" altLang="ko-KR" sz="1200" dirty="0">
                <a:latin typeface="+mn-ea"/>
              </a:rPr>
              <a:t>    </a:t>
            </a:r>
            <a:r>
              <a:rPr lang="ko-KR" altLang="en-US" sz="1200" dirty="0">
                <a:latin typeface="+mn-ea"/>
              </a:rPr>
              <a:t>당자</a:t>
            </a:r>
            <a:r>
              <a:rPr lang="en-US" altLang="ko-KR" sz="1200" dirty="0">
                <a:latin typeface="+mn-ea"/>
              </a:rPr>
              <a:t>, Revision, </a:t>
            </a:r>
            <a:r>
              <a:rPr lang="ko-KR" altLang="en-US" sz="1200" dirty="0">
                <a:latin typeface="+mn-ea"/>
              </a:rPr>
              <a:t>구매확인일자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접수</a:t>
            </a:r>
            <a:r>
              <a:rPr lang="en-US" altLang="ko-KR" sz="1200" dirty="0">
                <a:latin typeface="+mn-ea"/>
              </a:rPr>
              <a:t>), </a:t>
            </a:r>
            <a:r>
              <a:rPr lang="ko-KR" altLang="en-US" sz="1200" dirty="0">
                <a:latin typeface="+mn-ea"/>
              </a:rPr>
              <a:t>조치내역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조치결과</a:t>
            </a:r>
            <a:endParaRPr lang="en-US" altLang="ko-KR" sz="1200" dirty="0">
              <a:latin typeface="+mn-ea"/>
            </a:endParaRPr>
          </a:p>
          <a:p>
            <a:pPr lvl="0">
              <a:defRPr/>
            </a:pPr>
            <a:r>
              <a:rPr lang="en-US" altLang="ko-KR" sz="1200" dirty="0">
                <a:latin typeface="+mn-ea"/>
              </a:rPr>
              <a:t>    &gt; </a:t>
            </a:r>
            <a:r>
              <a:rPr lang="ko-KR" altLang="en-US" sz="1200" dirty="0">
                <a:latin typeface="+mn-ea"/>
              </a:rPr>
              <a:t>조건에 맞는 프로젝트 리스트가 조회됨</a:t>
            </a:r>
            <a:endParaRPr lang="en-US" altLang="ko-KR" sz="1200" dirty="0">
              <a:latin typeface="+mn-ea"/>
            </a:endParaRPr>
          </a:p>
          <a:p>
            <a:pPr lvl="0">
              <a:defRPr/>
            </a:pPr>
            <a:endParaRPr lang="en-US" altLang="ko-KR" sz="1200" b="1" dirty="0">
              <a:latin typeface="+mn-ea"/>
              <a:sym typeface="Wingdings"/>
            </a:endParaRPr>
          </a:p>
          <a:p>
            <a:pPr lvl="0">
              <a:defRPr/>
            </a:pPr>
            <a:r>
              <a:rPr lang="en-US" altLang="ko-KR" sz="1200" b="1" dirty="0">
                <a:latin typeface="+mn-ea"/>
                <a:sym typeface="Wingdings"/>
              </a:rPr>
              <a:t>2. </a:t>
            </a:r>
            <a:r>
              <a:rPr lang="ko-KR" altLang="en-US" sz="1200" b="1" dirty="0">
                <a:latin typeface="+mn-ea"/>
                <a:sym typeface="Wingdings"/>
              </a:rPr>
              <a:t>접수</a:t>
            </a:r>
            <a:endParaRPr lang="en-US" altLang="ko-KR" sz="1200" b="1" dirty="0">
              <a:latin typeface="+mn-ea"/>
              <a:sym typeface="Wingdings"/>
            </a:endParaRPr>
          </a:p>
          <a:p>
            <a:pPr lvl="0">
              <a:defRPr/>
            </a:pPr>
            <a:r>
              <a:rPr lang="ko-KR" altLang="en-US" sz="1200" dirty="0">
                <a:latin typeface="+mn-ea"/>
              </a:rPr>
              <a:t>① 체크박스 선택 후 접수 버튼 클릭하면 접수됨</a:t>
            </a:r>
            <a:endParaRPr lang="en-US" altLang="ko-KR" sz="1200" b="1" dirty="0">
              <a:latin typeface="+mn-ea"/>
              <a:sym typeface="Wingdings"/>
            </a:endParaRPr>
          </a:p>
          <a:p>
            <a:pPr lvl="0">
              <a:defRPr/>
            </a:pPr>
            <a:endParaRPr lang="en-US" altLang="ko-KR" sz="1200" b="1" dirty="0">
              <a:latin typeface="+mn-ea"/>
              <a:sym typeface="Wingdings"/>
            </a:endParaRPr>
          </a:p>
          <a:p>
            <a:pPr lvl="0">
              <a:defRPr/>
            </a:pPr>
            <a:r>
              <a:rPr lang="en-US" altLang="ko-KR" sz="1200" b="1" dirty="0">
                <a:latin typeface="+mn-ea"/>
                <a:sym typeface="Wingdings"/>
              </a:rPr>
              <a:t>3. </a:t>
            </a:r>
            <a:r>
              <a:rPr lang="ko-KR" altLang="en-US" sz="1200" b="1" dirty="0">
                <a:latin typeface="+mn-ea"/>
                <a:sym typeface="Wingdings"/>
              </a:rPr>
              <a:t>조치내역등록</a:t>
            </a:r>
            <a:endParaRPr lang="en-US" altLang="ko-KR" sz="1200" b="1" dirty="0">
              <a:latin typeface="+mn-ea"/>
              <a:sym typeface="Wingdings"/>
            </a:endParaRPr>
          </a:p>
          <a:p>
            <a:pPr lvl="0">
              <a:defRPr/>
            </a:pPr>
            <a:r>
              <a:rPr lang="ko-KR" altLang="en-US" sz="1200" dirty="0">
                <a:latin typeface="+mn-ea"/>
              </a:rPr>
              <a:t>①</a:t>
            </a:r>
            <a:r>
              <a:rPr lang="en-US" altLang="ko-KR" sz="1200" dirty="0">
                <a:latin typeface="+mn-ea"/>
                <a:sym typeface="Wingdings"/>
              </a:rPr>
              <a:t> </a:t>
            </a:r>
            <a:r>
              <a:rPr lang="ko-KR" altLang="en-US" sz="1200" dirty="0">
                <a:latin typeface="+mn-ea"/>
                <a:sym typeface="Wingdings"/>
              </a:rPr>
              <a:t>접수된 건 체크박스 선택 후 조치내역등록 버튼 클릭하여 조</a:t>
            </a:r>
            <a:endParaRPr lang="en-US" altLang="ko-KR" sz="1200" dirty="0">
              <a:latin typeface="+mn-ea"/>
              <a:sym typeface="Wingdings"/>
            </a:endParaRPr>
          </a:p>
          <a:p>
            <a:pPr lvl="0">
              <a:defRPr/>
            </a:pPr>
            <a:r>
              <a:rPr lang="en-US" altLang="ko-KR" sz="1200" dirty="0">
                <a:latin typeface="+mn-ea"/>
                <a:sym typeface="Wingdings"/>
              </a:rPr>
              <a:t>    </a:t>
            </a:r>
            <a:r>
              <a:rPr lang="ko-KR" altLang="en-US" sz="1200" dirty="0" err="1">
                <a:latin typeface="+mn-ea"/>
                <a:sym typeface="Wingdings"/>
              </a:rPr>
              <a:t>치내역</a:t>
            </a:r>
            <a:r>
              <a:rPr lang="ko-KR" altLang="en-US" sz="1200" dirty="0">
                <a:latin typeface="+mn-ea"/>
                <a:sym typeface="Wingdings"/>
              </a:rPr>
              <a:t> 등록 가능</a:t>
            </a:r>
            <a:endParaRPr lang="en-US" altLang="ko-KR" sz="1200" dirty="0">
              <a:latin typeface="+mn-ea"/>
              <a:sym typeface="Wingdings"/>
            </a:endParaRPr>
          </a:p>
          <a:p>
            <a:pPr lvl="0">
              <a:defRPr/>
            </a:pPr>
            <a:endParaRPr lang="en-US" altLang="ko-KR" sz="1200" dirty="0">
              <a:latin typeface="+mn-ea"/>
              <a:sym typeface="Wingdings"/>
            </a:endParaRPr>
          </a:p>
          <a:p>
            <a:pPr lvl="0">
              <a:defRPr/>
            </a:pPr>
            <a:endParaRPr lang="en-US" altLang="ko-KR" sz="1200" dirty="0">
              <a:latin typeface="+mn-ea"/>
              <a:sym typeface="Wingdings"/>
            </a:endParaRPr>
          </a:p>
          <a:p>
            <a:pPr lvl="0">
              <a:defRPr/>
            </a:pPr>
            <a:endParaRPr lang="en-US" altLang="ko-KR" sz="1200" dirty="0">
              <a:latin typeface="+mn-ea"/>
              <a:sym typeface="Wingdings"/>
            </a:endParaRPr>
          </a:p>
          <a:p>
            <a:pPr>
              <a:defRPr/>
            </a:pPr>
            <a:r>
              <a:rPr lang="en-US" altLang="ko-KR" sz="1200" b="1" dirty="0"/>
              <a:t>※</a:t>
            </a:r>
            <a:r>
              <a:rPr lang="en-US" altLang="ko-KR" sz="1200" dirty="0"/>
              <a:t> </a:t>
            </a:r>
            <a:r>
              <a:rPr lang="ko-KR" altLang="en-US" sz="1200" dirty="0"/>
              <a:t>품번 클릭 시 품목에 대한 상세 내용 확인 할 수 있음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>
              <a:latin typeface="+mn-ea"/>
              <a:sym typeface="Wingdings"/>
            </a:endParaRPr>
          </a:p>
          <a:p>
            <a:pPr lvl="0">
              <a:defRPr/>
            </a:pPr>
            <a:endParaRPr lang="en-US" altLang="ko-KR" sz="1200" b="1" dirty="0">
              <a:latin typeface="굴림체"/>
              <a:ea typeface="굴림체"/>
              <a:sym typeface="Wingdings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19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구매관리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4.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2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설계변경리스트</a:t>
            </a:r>
            <a:endParaRPr kumimoji="0" lang="en-US" altLang="ko-KR" sz="1600" b="0" i="0" u="none" strike="noStrike" kern="1200" cap="none" spc="0" normalizeH="0" baseline="0" dirty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문제점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발생으로 인한 설계변경 요청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(A/S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및 제작 시 발생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08B5B58-BB4D-A491-83AB-E26493FA66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289" y="2420888"/>
            <a:ext cx="4322681" cy="98767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9B84C3A-7CA5-0F2F-7A87-9CE4B66F13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420" y="3648936"/>
            <a:ext cx="2382578" cy="159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68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331094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lvl="0" indent="-228600">
              <a:buAutoNum type="arabicPeriod"/>
              <a:defRPr/>
            </a:pPr>
            <a:r>
              <a:rPr lang="ko-KR" altLang="en-US" sz="1200" b="1" dirty="0">
                <a:latin typeface="+mn-ea"/>
                <a:sym typeface="Wingdings"/>
              </a:rPr>
              <a:t>조회</a:t>
            </a:r>
            <a:endParaRPr lang="en-US" altLang="ko-KR" sz="1200" b="1" dirty="0">
              <a:latin typeface="+mn-ea"/>
              <a:sym typeface="Wingdings"/>
            </a:endParaRPr>
          </a:p>
          <a:p>
            <a:pPr lvl="0">
              <a:defRPr/>
            </a:pPr>
            <a:r>
              <a:rPr lang="ko-KR" altLang="en-US" sz="1200" dirty="0">
                <a:latin typeface="+mn-ea"/>
              </a:rPr>
              <a:t>① 조회 조건 넣지 않고 조회 시 모든 </a:t>
            </a:r>
            <a:r>
              <a:rPr lang="ko-KR" altLang="en-US" sz="1200" dirty="0" err="1">
                <a:latin typeface="+mn-ea"/>
              </a:rPr>
              <a:t>장납기</a:t>
            </a:r>
            <a:r>
              <a:rPr lang="ko-KR" altLang="en-US" sz="1200" dirty="0">
                <a:latin typeface="+mn-ea"/>
              </a:rPr>
              <a:t> 부품리스트 조회      </a:t>
            </a:r>
          </a:p>
          <a:p>
            <a:pPr lvl="0">
              <a:defRPr/>
            </a:pPr>
            <a:r>
              <a:rPr lang="ko-KR" altLang="en-US" sz="1200" dirty="0">
                <a:latin typeface="+mn-ea"/>
              </a:rPr>
              <a:t>② 조회 조건 </a:t>
            </a:r>
            <a:r>
              <a:rPr lang="en-US" altLang="ko-KR" sz="1200" dirty="0">
                <a:latin typeface="+mn-ea"/>
              </a:rPr>
              <a:t>:  </a:t>
            </a:r>
            <a:r>
              <a:rPr lang="ko-KR" altLang="en-US" sz="1200" dirty="0">
                <a:latin typeface="+mn-ea"/>
              </a:rPr>
              <a:t>품명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사양</a:t>
            </a:r>
            <a:r>
              <a:rPr lang="en-US" altLang="ko-KR" sz="1200" dirty="0">
                <a:latin typeface="+mn-ea"/>
              </a:rPr>
              <a:t>, Location, </a:t>
            </a:r>
            <a:r>
              <a:rPr lang="ko-KR" altLang="en-US" sz="1200" dirty="0">
                <a:latin typeface="+mn-ea"/>
              </a:rPr>
              <a:t>메이커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자재코드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 err="1">
                <a:latin typeface="+mn-ea"/>
              </a:rPr>
              <a:t>공급급</a:t>
            </a:r>
            <a:endParaRPr lang="en-US" altLang="ko-KR" sz="1200" dirty="0">
              <a:latin typeface="+mn-ea"/>
            </a:endParaRPr>
          </a:p>
          <a:p>
            <a:pPr lvl="0">
              <a:defRPr/>
            </a:pPr>
            <a:r>
              <a:rPr lang="en-US" altLang="ko-KR" sz="1200" dirty="0">
                <a:latin typeface="+mn-ea"/>
              </a:rPr>
              <a:t>    </a:t>
            </a:r>
            <a:r>
              <a:rPr lang="ko-KR" altLang="en-US" sz="1200" dirty="0">
                <a:latin typeface="+mn-ea"/>
              </a:rPr>
              <a:t>업체</a:t>
            </a:r>
            <a:r>
              <a:rPr lang="en-US" altLang="ko-KR" sz="1200" dirty="0">
                <a:latin typeface="+mn-ea"/>
              </a:rPr>
              <a:t>    </a:t>
            </a:r>
          </a:p>
          <a:p>
            <a:pPr lvl="0">
              <a:defRPr/>
            </a:pPr>
            <a:r>
              <a:rPr lang="en-US" altLang="ko-KR" sz="1200" dirty="0">
                <a:latin typeface="+mn-ea"/>
              </a:rPr>
              <a:t>    &gt; </a:t>
            </a:r>
            <a:r>
              <a:rPr lang="ko-KR" altLang="en-US" sz="1200" dirty="0">
                <a:latin typeface="+mn-ea"/>
              </a:rPr>
              <a:t>조건에 맞는 프로젝트 리스트가 조회됨</a:t>
            </a:r>
            <a:endParaRPr lang="en-US" altLang="ko-KR" sz="1200" dirty="0">
              <a:latin typeface="+mn-ea"/>
            </a:endParaRPr>
          </a:p>
          <a:p>
            <a:pPr lvl="0">
              <a:defRPr/>
            </a:pPr>
            <a:endParaRPr lang="en-US" altLang="ko-KR" sz="1200" dirty="0">
              <a:latin typeface="+mn-ea"/>
            </a:endParaRPr>
          </a:p>
          <a:p>
            <a:pPr lvl="0">
              <a:defRPr/>
            </a:pPr>
            <a:r>
              <a:rPr lang="en-US" altLang="ko-KR" sz="1200" b="1" dirty="0">
                <a:latin typeface="+mn-ea"/>
              </a:rPr>
              <a:t>2. </a:t>
            </a:r>
            <a:r>
              <a:rPr lang="ko-KR" altLang="en-US" sz="1200" b="1" dirty="0">
                <a:latin typeface="+mn-ea"/>
              </a:rPr>
              <a:t>등록</a:t>
            </a:r>
            <a:endParaRPr lang="en-US" altLang="ko-KR" sz="1200" b="1" dirty="0">
              <a:latin typeface="+mn-ea"/>
            </a:endParaRPr>
          </a:p>
          <a:p>
            <a:pPr lvl="0">
              <a:defRPr/>
            </a:pPr>
            <a:r>
              <a:rPr lang="ko-KR" altLang="en-US" sz="1200" dirty="0">
                <a:latin typeface="+mn-ea"/>
              </a:rPr>
              <a:t>① 등록버튼 클릭하여 </a:t>
            </a:r>
            <a:r>
              <a:rPr lang="ko-KR" altLang="en-US" sz="1200" dirty="0" err="1">
                <a:latin typeface="+mn-ea"/>
              </a:rPr>
              <a:t>장납기</a:t>
            </a:r>
            <a:r>
              <a:rPr lang="ko-KR" altLang="en-US" sz="1200" dirty="0">
                <a:latin typeface="+mn-ea"/>
              </a:rPr>
              <a:t> 부품 등록 가능</a:t>
            </a:r>
            <a:endParaRPr lang="en-US" altLang="ko-KR" sz="1200" dirty="0">
              <a:latin typeface="+mn-ea"/>
            </a:endParaRPr>
          </a:p>
          <a:p>
            <a:pPr lvl="0">
              <a:defRPr/>
            </a:pPr>
            <a:r>
              <a:rPr lang="ko-KR" altLang="en-US" sz="1200" dirty="0">
                <a:latin typeface="+mn-ea"/>
              </a:rPr>
              <a:t>② 품명 클릭하여 해당 부품에 대한 정보 수정 가능</a:t>
            </a:r>
            <a:endParaRPr lang="en-US" altLang="ko-KR" sz="1200" dirty="0">
              <a:latin typeface="+mn-ea"/>
            </a:endParaRPr>
          </a:p>
          <a:p>
            <a:pPr lvl="0">
              <a:defRPr/>
            </a:pPr>
            <a:endParaRPr lang="en-US" altLang="ko-KR" sz="1200" dirty="0">
              <a:latin typeface="+mn-ea"/>
            </a:endParaRPr>
          </a:p>
          <a:p>
            <a:pPr lvl="0">
              <a:defRPr/>
            </a:pPr>
            <a:r>
              <a:rPr lang="en-US" altLang="ko-KR" sz="1200" b="1" dirty="0">
                <a:latin typeface="+mn-ea"/>
              </a:rPr>
              <a:t>3. </a:t>
            </a:r>
            <a:r>
              <a:rPr lang="ko-KR" altLang="en-US" sz="1200" b="1" dirty="0">
                <a:latin typeface="+mn-ea"/>
              </a:rPr>
              <a:t>자재투입</a:t>
            </a:r>
            <a:endParaRPr lang="en-US" altLang="ko-KR" sz="1200" b="1" dirty="0">
              <a:latin typeface="+mn-ea"/>
            </a:endParaRPr>
          </a:p>
          <a:p>
            <a:pPr lvl="0">
              <a:defRPr/>
            </a:pPr>
            <a:r>
              <a:rPr lang="ko-KR" altLang="en-US" sz="1200" dirty="0">
                <a:latin typeface="+mn-ea"/>
              </a:rPr>
              <a:t>① 체크박스 체크 후 자재투입버튼 클릭하여 해당 부품에 대한 </a:t>
            </a:r>
            <a:endParaRPr lang="en-US" altLang="ko-KR" sz="1200" dirty="0">
              <a:latin typeface="+mn-ea"/>
            </a:endParaRPr>
          </a:p>
          <a:p>
            <a:pPr lvl="0">
              <a:defRPr/>
            </a:pPr>
            <a:r>
              <a:rPr lang="en-US" altLang="ko-KR" sz="1200" dirty="0">
                <a:latin typeface="+mn-ea"/>
              </a:rPr>
              <a:t>    </a:t>
            </a:r>
            <a:r>
              <a:rPr lang="ko-KR" altLang="en-US" sz="1200" dirty="0">
                <a:latin typeface="+mn-ea"/>
              </a:rPr>
              <a:t>투입정보 입력</a:t>
            </a:r>
            <a:r>
              <a:rPr lang="en-US" altLang="ko-KR" sz="1200" dirty="0">
                <a:latin typeface="+mn-ea"/>
              </a:rPr>
              <a:t>,</a:t>
            </a:r>
            <a:r>
              <a:rPr lang="ko-KR" altLang="en-US" sz="1200" dirty="0">
                <a:latin typeface="+mn-ea"/>
              </a:rPr>
              <a:t> 저장</a:t>
            </a:r>
            <a:endParaRPr lang="en-US" altLang="ko-KR" sz="1200" dirty="0">
              <a:latin typeface="+mn-ea"/>
            </a:endParaRPr>
          </a:p>
          <a:p>
            <a:pPr lvl="0">
              <a:defRPr/>
            </a:pPr>
            <a:endParaRPr lang="en-US" altLang="ko-KR" sz="1200" dirty="0">
              <a:latin typeface="+mn-ea"/>
            </a:endParaRPr>
          </a:p>
          <a:p>
            <a:pPr lvl="0">
              <a:defRPr/>
            </a:pPr>
            <a:r>
              <a:rPr lang="en-US" altLang="ko-KR" sz="1200" b="1" dirty="0">
                <a:latin typeface="+mn-ea"/>
              </a:rPr>
              <a:t>4. </a:t>
            </a:r>
            <a:r>
              <a:rPr lang="ko-KR" altLang="en-US" sz="1200" b="1" dirty="0" err="1">
                <a:latin typeface="+mn-ea"/>
              </a:rPr>
              <a:t>장납기</a:t>
            </a:r>
            <a:r>
              <a:rPr lang="ko-KR" altLang="en-US" sz="1200" b="1" dirty="0">
                <a:latin typeface="+mn-ea"/>
              </a:rPr>
              <a:t> 예측수량 등록</a:t>
            </a:r>
            <a:endParaRPr lang="en-US" altLang="ko-KR" sz="1200" b="1" dirty="0">
              <a:latin typeface="+mn-ea"/>
            </a:endParaRPr>
          </a:p>
          <a:p>
            <a:pPr lvl="0">
              <a:defRPr/>
            </a:pPr>
            <a:r>
              <a:rPr lang="ko-KR" altLang="en-US" sz="1200" dirty="0">
                <a:latin typeface="+mn-ea"/>
              </a:rPr>
              <a:t>① 체크박스 체크 후 </a:t>
            </a:r>
            <a:r>
              <a:rPr lang="ko-KR" altLang="en-US" sz="1200" dirty="0" err="1">
                <a:latin typeface="+mn-ea"/>
              </a:rPr>
              <a:t>장납기예측수량</a:t>
            </a:r>
            <a:r>
              <a:rPr lang="ko-KR" altLang="en-US" sz="1200" dirty="0">
                <a:latin typeface="+mn-ea"/>
              </a:rPr>
              <a:t> 버튼 클릭하여 해당 부품</a:t>
            </a:r>
            <a:endParaRPr lang="en-US" altLang="ko-KR" sz="1200" dirty="0">
              <a:latin typeface="+mn-ea"/>
            </a:endParaRPr>
          </a:p>
          <a:p>
            <a:pPr lvl="0">
              <a:defRPr/>
            </a:pPr>
            <a:r>
              <a:rPr lang="en-US" altLang="ko-KR" sz="1200" dirty="0">
                <a:latin typeface="+mn-ea"/>
              </a:rPr>
              <a:t>    </a:t>
            </a:r>
            <a:r>
              <a:rPr lang="ko-KR" altLang="en-US" sz="1200" dirty="0">
                <a:latin typeface="+mn-ea"/>
              </a:rPr>
              <a:t>에 대한 예측수량 정보 입력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저장</a:t>
            </a:r>
            <a:endParaRPr lang="en-US" altLang="ko-KR" sz="1200" dirty="0">
              <a:latin typeface="+mn-ea"/>
            </a:endParaRPr>
          </a:p>
          <a:p>
            <a:pPr lvl="0">
              <a:defRPr/>
            </a:pPr>
            <a:endParaRPr lang="en-US" altLang="ko-KR" sz="1200" dirty="0">
              <a:latin typeface="+mn-ea"/>
            </a:endParaRPr>
          </a:p>
          <a:p>
            <a:pPr lvl="0">
              <a:defRPr/>
            </a:pPr>
            <a:r>
              <a:rPr lang="en-US" altLang="ko-KR" sz="1200" b="1" dirty="0">
                <a:latin typeface="+mn-ea"/>
              </a:rPr>
              <a:t>5. </a:t>
            </a:r>
            <a:r>
              <a:rPr lang="ko-KR" altLang="en-US" sz="1200" b="1" dirty="0">
                <a:latin typeface="+mn-ea"/>
              </a:rPr>
              <a:t>삭제</a:t>
            </a:r>
            <a:endParaRPr lang="en-US" altLang="ko-KR" sz="1200" b="1" dirty="0">
              <a:latin typeface="+mn-ea"/>
            </a:endParaRPr>
          </a:p>
          <a:p>
            <a:pPr>
              <a:defRPr/>
            </a:pPr>
            <a:r>
              <a:rPr lang="ko-KR" altLang="en-US" sz="1200" dirty="0"/>
              <a:t>① 체크박스 체크하고 삭제 버튼 클릭하여 해당 내용을 삭제할   </a:t>
            </a:r>
            <a:endParaRPr lang="en-US" altLang="ko-KR" sz="1200" dirty="0"/>
          </a:p>
          <a:p>
            <a:pPr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수 있음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>
              <a:latin typeface="+mn-ea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20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구매관리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4.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3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굴림체"/>
                <a:ea typeface="굴림체"/>
              </a:rPr>
              <a:t>장납기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부품리스트</a:t>
            </a:r>
            <a:endParaRPr kumimoji="0" lang="en-US" altLang="ko-KR" sz="1600" b="0" i="0" u="none" strike="noStrike" kern="1200" cap="none" spc="0" normalizeH="0" baseline="0" dirty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굴림체"/>
                <a:ea typeface="굴림체"/>
              </a:rPr>
              <a:t>장납기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부품 등록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투입 및 예측 수량 관리</a:t>
            </a:r>
            <a:endParaRPr kumimoji="0" lang="en-US" altLang="ko-KR" sz="1600" b="0" i="0" u="none" strike="noStrike" kern="1200" cap="none" spc="0" normalizeH="0" baseline="0" dirty="0">
              <a:solidFill>
                <a:srgbClr val="000000"/>
              </a:solidFill>
              <a:latin typeface="굴림체"/>
              <a:ea typeface="굴림체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727B214-F94D-3835-A20A-180F201434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318" y="2412287"/>
            <a:ext cx="4437667" cy="2040488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71D21138-E1C6-4098-85C2-D1C3830CC4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208" y="4489279"/>
            <a:ext cx="1984669" cy="1870104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4505BF3D-3464-F58B-F92F-DEE7356293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6884" y="4682160"/>
            <a:ext cx="2318716" cy="141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06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21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구매관리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4.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4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공급업체관리</a:t>
            </a:r>
            <a:endParaRPr kumimoji="0" lang="en-US" altLang="ko-KR" sz="1600" b="0" i="0" u="none" strike="noStrike" kern="1200" cap="none" spc="0" normalizeH="0" baseline="0" dirty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공급업체 정보관리</a:t>
            </a:r>
            <a:endParaRPr kumimoji="0" lang="en-US" altLang="ko-KR" sz="1600" b="0" i="0" u="none" strike="noStrike" kern="1200" cap="none" spc="0" normalizeH="0" baseline="0" dirty="0">
              <a:solidFill>
                <a:srgbClr val="000000"/>
              </a:solidFill>
              <a:latin typeface="굴림체"/>
              <a:ea typeface="굴림체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AD53852-08EA-37E8-2EBF-EA99082EB9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850" y="2420860"/>
            <a:ext cx="4224110" cy="18722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E6AA7E-815A-25A0-EC8F-D8F05B478D32}"/>
              </a:ext>
            </a:extLst>
          </p:cNvPr>
          <p:cNvSpPr txBox="1"/>
          <p:nvPr/>
        </p:nvSpPr>
        <p:spPr>
          <a:xfrm>
            <a:off x="5025008" y="2331094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lvl="0" indent="-228600">
              <a:buAutoNum type="arabicPeriod"/>
              <a:defRPr/>
            </a:pPr>
            <a:r>
              <a:rPr lang="ko-KR" altLang="en-US" sz="1200" b="1" dirty="0">
                <a:latin typeface="+mn-ea"/>
                <a:sym typeface="Wingdings"/>
              </a:rPr>
              <a:t>조회</a:t>
            </a:r>
            <a:endParaRPr lang="en-US" altLang="ko-KR" sz="1200" b="1" dirty="0">
              <a:latin typeface="+mn-ea"/>
              <a:sym typeface="Wingdings"/>
            </a:endParaRPr>
          </a:p>
          <a:p>
            <a:pPr lvl="0">
              <a:defRPr/>
            </a:pPr>
            <a:r>
              <a:rPr lang="ko-KR" altLang="en-US" sz="1200" dirty="0">
                <a:latin typeface="+mn-ea"/>
              </a:rPr>
              <a:t>① 조회 조건 넣지 않고 조회 시 모든 공급업체 리스트 조회      </a:t>
            </a:r>
          </a:p>
          <a:p>
            <a:pPr lvl="0">
              <a:defRPr/>
            </a:pPr>
            <a:r>
              <a:rPr lang="ko-KR" altLang="en-US" sz="1200" dirty="0">
                <a:latin typeface="+mn-ea"/>
              </a:rPr>
              <a:t>② 조회 조건 </a:t>
            </a:r>
            <a:r>
              <a:rPr lang="en-US" altLang="ko-KR" sz="1200" dirty="0">
                <a:latin typeface="+mn-ea"/>
              </a:rPr>
              <a:t>:  </a:t>
            </a:r>
            <a:r>
              <a:rPr lang="ko-KR" altLang="en-US" sz="1200" dirty="0">
                <a:latin typeface="+mn-ea"/>
              </a:rPr>
              <a:t>고객명</a:t>
            </a:r>
            <a:endParaRPr lang="en-US" altLang="ko-KR" sz="1200" dirty="0">
              <a:latin typeface="+mn-ea"/>
            </a:endParaRPr>
          </a:p>
          <a:p>
            <a:pPr lvl="0">
              <a:defRPr/>
            </a:pPr>
            <a:r>
              <a:rPr lang="en-US" altLang="ko-KR" sz="1200" dirty="0">
                <a:latin typeface="+mn-ea"/>
              </a:rPr>
              <a:t>    &gt; </a:t>
            </a:r>
            <a:r>
              <a:rPr lang="ko-KR" altLang="en-US" sz="1200" dirty="0">
                <a:latin typeface="+mn-ea"/>
              </a:rPr>
              <a:t>조건에 맞는 프로젝트 리스트가 조회됨</a:t>
            </a:r>
            <a:endParaRPr lang="en-US" altLang="ko-KR" sz="1200" dirty="0">
              <a:latin typeface="+mn-ea"/>
            </a:endParaRPr>
          </a:p>
          <a:p>
            <a:pPr lvl="0">
              <a:defRPr/>
            </a:pPr>
            <a:endParaRPr lang="en-US" altLang="ko-KR" sz="1200" dirty="0">
              <a:latin typeface="+mn-ea"/>
            </a:endParaRPr>
          </a:p>
          <a:p>
            <a:pPr lvl="0">
              <a:defRPr/>
            </a:pPr>
            <a:r>
              <a:rPr lang="en-US" altLang="ko-KR" sz="1200" b="1" dirty="0">
                <a:latin typeface="+mn-ea"/>
              </a:rPr>
              <a:t>2. </a:t>
            </a:r>
            <a:r>
              <a:rPr lang="ko-KR" altLang="en-US" sz="1200" b="1" dirty="0">
                <a:latin typeface="+mn-ea"/>
              </a:rPr>
              <a:t>공급업체 등록</a:t>
            </a:r>
            <a:endParaRPr lang="en-US" altLang="ko-KR" sz="1200" b="1" dirty="0">
              <a:latin typeface="+mn-ea"/>
            </a:endParaRPr>
          </a:p>
          <a:p>
            <a:pPr lvl="0">
              <a:defRPr/>
            </a:pPr>
            <a:r>
              <a:rPr lang="ko-KR" altLang="en-US" sz="1200" dirty="0">
                <a:latin typeface="+mn-ea"/>
              </a:rPr>
              <a:t>① 공급업체등록버튼 클릭하여 공급업체 정보 입력 후 저장</a:t>
            </a:r>
            <a:endParaRPr lang="en-US" altLang="ko-KR" sz="1200" dirty="0">
              <a:latin typeface="+mn-ea"/>
            </a:endParaRPr>
          </a:p>
          <a:p>
            <a:pPr lvl="0">
              <a:defRPr/>
            </a:pPr>
            <a:r>
              <a:rPr lang="ko-KR" altLang="en-US" sz="1200" dirty="0">
                <a:latin typeface="+mn-ea"/>
              </a:rPr>
              <a:t>② 고객명 클릭하여 해당 업체에 대한 정보 수정 가능</a:t>
            </a:r>
            <a:endParaRPr lang="en-US" altLang="ko-KR" sz="1200" dirty="0">
              <a:latin typeface="+mn-ea"/>
            </a:endParaRPr>
          </a:p>
          <a:p>
            <a:pPr lvl="0">
              <a:defRPr/>
            </a:pPr>
            <a:endParaRPr lang="en-US" altLang="ko-KR" sz="1200" dirty="0">
              <a:latin typeface="+mn-ea"/>
            </a:endParaRPr>
          </a:p>
          <a:p>
            <a:pPr lvl="0">
              <a:defRPr/>
            </a:pPr>
            <a:r>
              <a:rPr lang="en-US" altLang="ko-KR" sz="1200" b="1" dirty="0">
                <a:latin typeface="+mn-ea"/>
              </a:rPr>
              <a:t>3. </a:t>
            </a:r>
            <a:r>
              <a:rPr lang="ko-KR" altLang="en-US" sz="1200" b="1" dirty="0">
                <a:latin typeface="+mn-ea"/>
              </a:rPr>
              <a:t>삭제</a:t>
            </a:r>
            <a:endParaRPr lang="en-US" altLang="ko-KR" sz="1200" b="1" dirty="0">
              <a:latin typeface="+mn-ea"/>
            </a:endParaRPr>
          </a:p>
          <a:p>
            <a:pPr>
              <a:defRPr/>
            </a:pPr>
            <a:r>
              <a:rPr lang="ko-KR" altLang="en-US" sz="1200" dirty="0"/>
              <a:t>① 체크박스 체크하고 삭제 버튼 클릭하여 해당 내용을 삭제할   </a:t>
            </a:r>
            <a:endParaRPr lang="en-US" altLang="ko-KR" sz="1200" dirty="0"/>
          </a:p>
          <a:p>
            <a:pPr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수 있음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>
              <a:latin typeface="+mn-ea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5F0F3141-58E9-8BA9-8316-EE13A1DAED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869" y="4437739"/>
            <a:ext cx="3832072" cy="147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63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22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발주관리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 </a:t>
            </a:r>
            <a:r>
              <a:rPr lang="en-US" altLang="ko-KR" sz="2000" b="1" dirty="0" err="1">
                <a:solidFill>
                  <a:schemeClr val="bg1"/>
                </a:solidFill>
                <a:latin typeface="HY견고딕"/>
                <a:ea typeface="HY견고딕"/>
              </a:rPr>
              <a:t>사용자</a:t>
            </a: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HY견고딕"/>
                <a:ea typeface="HY견고딕"/>
              </a:rPr>
              <a:t>매뉴얼</a:t>
            </a:r>
            <a:endParaRPr lang="ko-KR" altLang="en-US" sz="2000" b="1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>
                <a:latin typeface="굴림체"/>
                <a:ea typeface="굴림체"/>
              </a:rPr>
              <a:t>5.1 </a:t>
            </a:r>
            <a:r>
              <a:rPr lang="ko-KR" altLang="en-US" sz="1600" dirty="0">
                <a:latin typeface="굴림체"/>
                <a:ea typeface="굴림체"/>
              </a:rPr>
              <a:t>현황</a:t>
            </a:r>
          </a:p>
          <a:p>
            <a:pPr lvl="0">
              <a:defRPr/>
            </a:pPr>
            <a:r>
              <a:rPr lang="en-US" altLang="ko-KR" sz="1600" dirty="0">
                <a:latin typeface="굴림체"/>
                <a:ea typeface="굴림체"/>
              </a:rPr>
              <a:t>  - </a:t>
            </a:r>
            <a:r>
              <a:rPr lang="ko-KR" altLang="en-US" sz="1600" dirty="0">
                <a:latin typeface="굴림체"/>
                <a:ea typeface="굴림체"/>
              </a:rPr>
              <a:t>발주 현황 조회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 dirty="0"/>
              <a:t>1. </a:t>
            </a:r>
            <a:r>
              <a:rPr lang="ko-KR" altLang="en-US" sz="1200" b="1" dirty="0"/>
              <a:t>조회</a:t>
            </a:r>
          </a:p>
          <a:p>
            <a:pPr lvl="0">
              <a:defRPr/>
            </a:pPr>
            <a:r>
              <a:rPr lang="ko-KR" altLang="en-US" sz="1200" dirty="0"/>
              <a:t>① 조회 조건 넣지 않고 조회 시 모든 구매 의뢰 리스트 조회      </a:t>
            </a:r>
          </a:p>
          <a:p>
            <a:pPr lvl="0">
              <a:defRPr/>
            </a:pPr>
            <a:r>
              <a:rPr lang="ko-KR" altLang="en-US" sz="1200" dirty="0"/>
              <a:t>② 조회 조건</a:t>
            </a:r>
            <a:r>
              <a:rPr lang="en-US" altLang="ko-KR" sz="1200" dirty="0"/>
              <a:t>: </a:t>
            </a:r>
            <a:r>
              <a:rPr lang="ko-KR" altLang="en-US" sz="1200" dirty="0"/>
              <a:t>사업부</a:t>
            </a:r>
            <a:r>
              <a:rPr lang="en-US" altLang="ko-KR" sz="1200" dirty="0"/>
              <a:t>, </a:t>
            </a:r>
            <a:r>
              <a:rPr lang="ko-KR" altLang="en-US" sz="1200" dirty="0"/>
              <a:t>의뢰일자</a:t>
            </a:r>
            <a:r>
              <a:rPr lang="en-US" altLang="ko-KR" sz="1200" dirty="0"/>
              <a:t>, </a:t>
            </a:r>
            <a:r>
              <a:rPr lang="ko-KR" altLang="en-US" sz="1200" dirty="0"/>
              <a:t>내</a:t>
            </a:r>
            <a:r>
              <a:rPr lang="en-US" altLang="ko-KR" sz="1200" dirty="0"/>
              <a:t>/</a:t>
            </a:r>
            <a:r>
              <a:rPr lang="ko-KR" altLang="en-US" sz="1200" dirty="0"/>
              <a:t>외자</a:t>
            </a:r>
            <a:r>
              <a:rPr lang="en-US" altLang="ko-KR" sz="1200" dirty="0"/>
              <a:t>, </a:t>
            </a:r>
            <a:r>
              <a:rPr lang="ko-KR" altLang="en-US" sz="1200" dirty="0"/>
              <a:t>처리구분</a:t>
            </a:r>
          </a:p>
          <a:p>
            <a:pPr lvl="0">
              <a:defRPr/>
            </a:pPr>
            <a:r>
              <a:rPr lang="en-US" altLang="ko-KR" sz="1200" dirty="0"/>
              <a:t>  &gt; </a:t>
            </a:r>
            <a:r>
              <a:rPr lang="ko-KR" altLang="en-US" sz="1200" dirty="0"/>
              <a:t>조건에 맞는 구매 의뢰 리스트가 조회됨</a:t>
            </a:r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2. </a:t>
            </a:r>
            <a:r>
              <a:rPr lang="ko-KR" altLang="en-US" sz="1200" b="1" dirty="0"/>
              <a:t>처리</a:t>
            </a:r>
          </a:p>
          <a:p>
            <a:pPr lvl="0">
              <a:defRPr/>
            </a:pPr>
            <a:r>
              <a:rPr lang="ko-KR" altLang="en-US" sz="1200" dirty="0"/>
              <a:t>① 선택 체크 박스를 체크 하고 접수 비고란에 비고 내용 입력 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하고 처리 버튼을 클릭 하면 해당 구매 의뢰가 접수 처리 되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며</a:t>
            </a:r>
            <a:r>
              <a:rPr lang="en-US" altLang="ko-KR" sz="1200" dirty="0"/>
              <a:t>, </a:t>
            </a:r>
            <a:r>
              <a:rPr lang="ko-KR" altLang="en-US" sz="1200" dirty="0"/>
              <a:t>동시에 접수자</a:t>
            </a:r>
            <a:r>
              <a:rPr lang="en-US" altLang="ko-KR" sz="1200" dirty="0"/>
              <a:t>, </a:t>
            </a:r>
            <a:r>
              <a:rPr lang="ko-KR" altLang="en-US" sz="1200" dirty="0"/>
              <a:t>접수 일자가 저장된다</a:t>
            </a:r>
            <a:r>
              <a:rPr lang="en-US" altLang="ko-KR" sz="1200" dirty="0"/>
              <a:t>.</a:t>
            </a:r>
          </a:p>
          <a:p>
            <a:pPr lvl="0">
              <a:defRPr/>
            </a:pPr>
            <a:endParaRPr lang="en-US" altLang="ko-KR" sz="1200" b="1" dirty="0"/>
          </a:p>
          <a:p>
            <a:pPr lvl="0">
              <a:defRPr/>
            </a:pPr>
            <a:r>
              <a:rPr lang="en-US" altLang="ko-KR" sz="1200" b="1" dirty="0"/>
              <a:t>3. </a:t>
            </a:r>
            <a:r>
              <a:rPr lang="ko-KR" altLang="en-US" sz="1200" b="1" dirty="0"/>
              <a:t>취소</a:t>
            </a:r>
          </a:p>
          <a:p>
            <a:pPr lvl="0">
              <a:defRPr/>
            </a:pPr>
            <a:r>
              <a:rPr lang="ko-KR" altLang="en-US" sz="1200" dirty="0"/>
              <a:t>① 선택 체크박스를 체크 하고 취소 버튼을 클릭하면 버튼을 클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릭 하면 취소 처리됨 </a:t>
            </a:r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※ </a:t>
            </a:r>
            <a:r>
              <a:rPr lang="ko-KR" altLang="en-US" sz="1200" b="1" dirty="0"/>
              <a:t>구매 의뢰 리스트에서 해당 라인을 선택 하면 해당 구매의뢰 </a:t>
            </a:r>
            <a:endParaRPr lang="en-US" altLang="ko-KR" sz="1200" b="1" dirty="0"/>
          </a:p>
          <a:p>
            <a:pPr lvl="0">
              <a:defRPr/>
            </a:pPr>
            <a:r>
              <a:rPr lang="en-US" altLang="ko-KR" sz="1200" b="1" dirty="0"/>
              <a:t>   </a:t>
            </a:r>
            <a:r>
              <a:rPr lang="ko-KR" altLang="en-US" sz="1200" b="1" dirty="0"/>
              <a:t>내역의 품목들이 구매의뢰품목정보 리스트에 조회 된다</a:t>
            </a:r>
            <a:r>
              <a:rPr lang="en-US" altLang="ko-KR" sz="1200" b="1" dirty="0"/>
              <a:t>.</a:t>
            </a:r>
            <a:endParaRPr lang="en-US" altLang="ko-KR" sz="12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79C3697-0036-AC4A-DAF3-E96E58834F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350" y="2420888"/>
            <a:ext cx="4530106" cy="940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23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발주관리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 </a:t>
            </a:r>
            <a:r>
              <a:rPr lang="en-US" altLang="ko-KR" sz="2000" b="1" dirty="0" err="1">
                <a:solidFill>
                  <a:schemeClr val="bg1"/>
                </a:solidFill>
                <a:latin typeface="HY견고딕"/>
                <a:ea typeface="HY견고딕"/>
              </a:rPr>
              <a:t>사용자</a:t>
            </a: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HY견고딕"/>
                <a:ea typeface="HY견고딕"/>
              </a:rPr>
              <a:t>매뉴얼</a:t>
            </a:r>
            <a:endParaRPr lang="ko-KR" altLang="en-US" sz="2000" b="1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>
                <a:latin typeface="굴림체"/>
                <a:ea typeface="굴림체"/>
              </a:rPr>
              <a:t>5.2 </a:t>
            </a:r>
            <a:r>
              <a:rPr lang="ko-KR" altLang="en-US" sz="1600" dirty="0">
                <a:latin typeface="굴림체"/>
                <a:ea typeface="굴림체"/>
              </a:rPr>
              <a:t>업체별</a:t>
            </a:r>
            <a:r>
              <a:rPr lang="en-US" altLang="ko-KR" sz="1600" dirty="0">
                <a:latin typeface="굴림체"/>
                <a:ea typeface="굴림체"/>
              </a:rPr>
              <a:t>_</a:t>
            </a:r>
            <a:r>
              <a:rPr lang="ko-KR" altLang="en-US" sz="1600" dirty="0">
                <a:latin typeface="굴림체"/>
                <a:ea typeface="굴림체"/>
              </a:rPr>
              <a:t>입고요청월 금액현황</a:t>
            </a:r>
          </a:p>
          <a:p>
            <a:pPr lvl="0">
              <a:defRPr/>
            </a:pPr>
            <a:r>
              <a:rPr lang="en-US" altLang="ko-KR" sz="1600" dirty="0">
                <a:latin typeface="굴림체"/>
                <a:ea typeface="굴림체"/>
              </a:rPr>
              <a:t>  - </a:t>
            </a:r>
            <a:r>
              <a:rPr lang="ko-KR" altLang="en-US" sz="1600" dirty="0">
                <a:latin typeface="굴림체"/>
                <a:ea typeface="굴림체"/>
              </a:rPr>
              <a:t>업체별</a:t>
            </a:r>
            <a:r>
              <a:rPr lang="en-US" altLang="ko-KR" sz="1600" dirty="0">
                <a:latin typeface="굴림체"/>
                <a:ea typeface="굴림체"/>
              </a:rPr>
              <a:t>, </a:t>
            </a:r>
            <a:r>
              <a:rPr lang="ko-KR" altLang="en-US" sz="1600" dirty="0" err="1">
                <a:latin typeface="굴림체"/>
                <a:ea typeface="굴림체"/>
              </a:rPr>
              <a:t>입고요창월별</a:t>
            </a:r>
            <a:r>
              <a:rPr lang="ko-KR" altLang="en-US" sz="1600" dirty="0">
                <a:latin typeface="굴림체"/>
                <a:ea typeface="굴림체"/>
              </a:rPr>
              <a:t> 금액 현황을 조회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 dirty="0"/>
              <a:t>1. </a:t>
            </a:r>
            <a:r>
              <a:rPr lang="ko-KR" altLang="en-US" sz="1200" b="1" dirty="0"/>
              <a:t>조회</a:t>
            </a:r>
          </a:p>
          <a:p>
            <a:pPr lvl="0">
              <a:defRPr/>
            </a:pPr>
            <a:r>
              <a:rPr lang="ko-KR" altLang="en-US" sz="1200" dirty="0"/>
              <a:t>① 조회 조건 넣지 않고 조회 시 발주된 모든 공급업체에 대한     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월별 발주 현황 조회      </a:t>
            </a:r>
          </a:p>
          <a:p>
            <a:pPr lvl="0">
              <a:defRPr/>
            </a:pPr>
            <a:r>
              <a:rPr lang="ko-KR" altLang="en-US" sz="1200" dirty="0"/>
              <a:t>② 조회 조건</a:t>
            </a:r>
            <a:r>
              <a:rPr lang="en-US" altLang="ko-KR" sz="1200" dirty="0"/>
              <a:t>: </a:t>
            </a:r>
            <a:r>
              <a:rPr lang="ko-KR" altLang="en-US" sz="1200" dirty="0"/>
              <a:t>년도</a:t>
            </a:r>
            <a:r>
              <a:rPr lang="en-US" altLang="ko-KR" sz="1200" dirty="0"/>
              <a:t>, </a:t>
            </a:r>
            <a:r>
              <a:rPr lang="ko-KR" altLang="en-US" sz="1200" dirty="0"/>
              <a:t>당사프로젝트번호</a:t>
            </a:r>
            <a:r>
              <a:rPr lang="en-US" altLang="ko-KR" sz="1200" dirty="0"/>
              <a:t>, </a:t>
            </a:r>
            <a:r>
              <a:rPr lang="ko-KR" altLang="en-US" sz="1200" dirty="0"/>
              <a:t>공급업체명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&gt; </a:t>
            </a:r>
            <a:r>
              <a:rPr lang="ko-KR" altLang="en-US" sz="1200" dirty="0"/>
              <a:t>조건에 맞는 월별 발주 현황 조회됨</a:t>
            </a:r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※ </a:t>
            </a:r>
            <a:r>
              <a:rPr lang="ko-KR" altLang="en-US" sz="1200" b="1" dirty="0"/>
              <a:t>하단에 월별 합계 금액이 표시됨</a:t>
            </a:r>
            <a:endParaRPr lang="en-US" altLang="ko-KR" sz="12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7568BE2-4072-CF19-D82B-FB6553ACD7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571" y="2420888"/>
            <a:ext cx="4242389" cy="171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46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24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발주관리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 </a:t>
            </a:r>
            <a:r>
              <a:rPr lang="en-US" altLang="ko-KR" sz="2000" b="1" dirty="0" err="1">
                <a:solidFill>
                  <a:schemeClr val="bg1"/>
                </a:solidFill>
                <a:latin typeface="HY견고딕"/>
                <a:ea typeface="HY견고딕"/>
              </a:rPr>
              <a:t>사용자</a:t>
            </a: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HY견고딕"/>
                <a:ea typeface="HY견고딕"/>
              </a:rPr>
              <a:t>매뉴얼</a:t>
            </a:r>
            <a:endParaRPr lang="ko-KR" altLang="en-US" sz="2000" b="1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>
                <a:latin typeface="굴림체"/>
                <a:ea typeface="굴림체"/>
              </a:rPr>
              <a:t>5.3 </a:t>
            </a:r>
            <a:r>
              <a:rPr lang="ko-KR" altLang="en-US" sz="1600" dirty="0">
                <a:latin typeface="굴림체"/>
                <a:ea typeface="굴림체"/>
              </a:rPr>
              <a:t>발주서관리</a:t>
            </a:r>
          </a:p>
          <a:p>
            <a:pPr lvl="0">
              <a:defRPr/>
            </a:pPr>
            <a:r>
              <a:rPr lang="en-US" altLang="ko-KR" sz="1600" dirty="0">
                <a:latin typeface="굴림체"/>
                <a:ea typeface="굴림체"/>
              </a:rPr>
              <a:t>  - </a:t>
            </a:r>
            <a:r>
              <a:rPr lang="ko-KR" altLang="en-US" sz="1600" dirty="0">
                <a:latin typeface="굴림체"/>
                <a:ea typeface="굴림체"/>
              </a:rPr>
              <a:t>발주서 리스트를 조회하고 작성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 dirty="0"/>
              <a:t>1. </a:t>
            </a:r>
            <a:r>
              <a:rPr lang="ko-KR" altLang="en-US" sz="1200" b="1" dirty="0"/>
              <a:t>조회</a:t>
            </a:r>
          </a:p>
          <a:p>
            <a:pPr lvl="0">
              <a:defRPr/>
            </a:pPr>
            <a:r>
              <a:rPr lang="ko-KR" altLang="en-US" sz="1200" dirty="0"/>
              <a:t>① 조회 조건 넣지 않고 조회 시 모든 발주서 리스트 조회      </a:t>
            </a:r>
          </a:p>
          <a:p>
            <a:pPr lvl="0">
              <a:defRPr/>
            </a:pPr>
            <a:r>
              <a:rPr lang="ko-KR" altLang="en-US" sz="1200" dirty="0"/>
              <a:t>② 조회 조건 </a:t>
            </a:r>
            <a:r>
              <a:rPr lang="en-US" altLang="ko-KR" sz="1200" dirty="0"/>
              <a:t>: </a:t>
            </a:r>
            <a:r>
              <a:rPr lang="ko-KR" altLang="en-US" sz="1200" dirty="0"/>
              <a:t>년도</a:t>
            </a:r>
            <a:r>
              <a:rPr lang="en-US" altLang="ko-KR" sz="1200" dirty="0"/>
              <a:t>, </a:t>
            </a:r>
            <a:r>
              <a:rPr lang="ko-KR" altLang="en-US" sz="1200" dirty="0"/>
              <a:t>고객사</a:t>
            </a:r>
            <a:r>
              <a:rPr lang="en-US" altLang="ko-KR" sz="1200" dirty="0"/>
              <a:t>, </a:t>
            </a:r>
            <a:r>
              <a:rPr lang="ko-KR" altLang="en-US" sz="1200" dirty="0"/>
              <a:t>당사프로젝트번호</a:t>
            </a:r>
            <a:r>
              <a:rPr lang="en-US" altLang="ko-KR" sz="1200" dirty="0"/>
              <a:t>, </a:t>
            </a:r>
            <a:r>
              <a:rPr lang="ko-KR" altLang="en-US" sz="1200" dirty="0"/>
              <a:t>발주</a:t>
            </a:r>
            <a:r>
              <a:rPr lang="en-US" altLang="ko-KR" sz="1200" dirty="0"/>
              <a:t>No. </a:t>
            </a:r>
            <a:r>
              <a:rPr lang="ko-KR" altLang="en-US" sz="1200" dirty="0" err="1"/>
              <a:t>발주부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</a:t>
            </a:r>
            <a:r>
              <a:rPr lang="ko-KR" altLang="en-US" sz="1200" dirty="0"/>
              <a:t>품</a:t>
            </a:r>
            <a:r>
              <a:rPr lang="en-US" altLang="ko-KR" sz="1200" dirty="0"/>
              <a:t>, </a:t>
            </a:r>
            <a:r>
              <a:rPr lang="ko-KR" altLang="en-US" sz="1200" dirty="0"/>
              <a:t>발주구분</a:t>
            </a:r>
            <a:r>
              <a:rPr lang="en-US" altLang="ko-KR" sz="1200" dirty="0"/>
              <a:t>, </a:t>
            </a:r>
            <a:r>
              <a:rPr lang="ko-KR" altLang="en-US" sz="1200" dirty="0"/>
              <a:t>입고요청일</a:t>
            </a:r>
            <a:r>
              <a:rPr lang="en-US" altLang="ko-KR" sz="1200" dirty="0"/>
              <a:t>, </a:t>
            </a:r>
            <a:r>
              <a:rPr lang="ko-KR" altLang="en-US" sz="1200" dirty="0"/>
              <a:t>공급업체</a:t>
            </a:r>
            <a:r>
              <a:rPr lang="en-US" altLang="ko-KR" sz="1200" dirty="0"/>
              <a:t>, </a:t>
            </a:r>
            <a:r>
              <a:rPr lang="ko-KR" altLang="en-US" sz="1200" dirty="0"/>
              <a:t>구매담당자</a:t>
            </a:r>
            <a:r>
              <a:rPr lang="en-US" altLang="ko-KR" sz="1200" dirty="0"/>
              <a:t>, </a:t>
            </a:r>
            <a:r>
              <a:rPr lang="ko-KR" altLang="en-US" sz="1200" dirty="0"/>
              <a:t>발주일</a:t>
            </a:r>
            <a:r>
              <a:rPr lang="en-US" altLang="ko-KR" sz="1200" dirty="0"/>
              <a:t>, </a:t>
            </a:r>
            <a:r>
              <a:rPr lang="ko-KR" altLang="en-US" sz="1200" dirty="0"/>
              <a:t>상태</a:t>
            </a:r>
          </a:p>
          <a:p>
            <a:pPr lvl="0">
              <a:defRPr/>
            </a:pPr>
            <a:r>
              <a:rPr lang="en-US" altLang="ko-KR" sz="1200" dirty="0"/>
              <a:t>   &gt; </a:t>
            </a:r>
            <a:r>
              <a:rPr lang="ko-KR" altLang="en-US" sz="1200" dirty="0"/>
              <a:t>조건에 맞는 발주서 리스트가 조회됨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2. </a:t>
            </a:r>
            <a:r>
              <a:rPr lang="ko-KR" altLang="en-US" sz="1200" b="1" dirty="0"/>
              <a:t>발주서작성</a:t>
            </a:r>
            <a:endParaRPr lang="en-US" altLang="ko-KR" sz="1200" b="1" dirty="0"/>
          </a:p>
          <a:p>
            <a:pPr lvl="0">
              <a:defRPr/>
            </a:pPr>
            <a:r>
              <a:rPr lang="ko-KR" altLang="en-US" sz="1200" dirty="0"/>
              <a:t>① 발주서작성 버튼 클릭</a:t>
            </a:r>
            <a:r>
              <a:rPr lang="en-US" altLang="ko-KR" sz="1200" dirty="0"/>
              <a:t>. </a:t>
            </a:r>
            <a:r>
              <a:rPr lang="ko-KR" altLang="en-US" sz="1200" dirty="0"/>
              <a:t>당사프로젝트번호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유닛등</a:t>
            </a:r>
            <a:r>
              <a:rPr lang="ko-KR" altLang="en-US" sz="1200" dirty="0"/>
              <a:t> 선택 후 공 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 err="1"/>
              <a:t>급처</a:t>
            </a:r>
            <a:r>
              <a:rPr lang="ko-KR" altLang="en-US" sz="1200" dirty="0"/>
              <a:t> 회사명 선택 </a:t>
            </a:r>
            <a:r>
              <a:rPr lang="en-US" altLang="ko-KR" sz="1200" dirty="0"/>
              <a:t>(</a:t>
            </a:r>
            <a:r>
              <a:rPr lang="ko-KR" altLang="en-US" sz="1200" dirty="0"/>
              <a:t>공급처 정보 자동 입력됨</a:t>
            </a:r>
            <a:r>
              <a:rPr lang="en-US" altLang="ko-KR" sz="1200" dirty="0"/>
              <a:t>)</a:t>
            </a:r>
          </a:p>
          <a:p>
            <a:pPr lvl="0">
              <a:defRPr/>
            </a:pPr>
            <a:r>
              <a:rPr lang="ko-KR" altLang="en-US" sz="1200" dirty="0"/>
              <a:t>② 나머지 정보 선택</a:t>
            </a:r>
            <a:r>
              <a:rPr lang="en-US" altLang="ko-KR" sz="1200" dirty="0"/>
              <a:t>, </a:t>
            </a:r>
            <a:r>
              <a:rPr lang="ko-KR" altLang="en-US" sz="1200" dirty="0"/>
              <a:t>입력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③ </a:t>
            </a:r>
            <a:r>
              <a:rPr lang="ko-KR" altLang="en-US" sz="1200" dirty="0" err="1"/>
              <a:t>행추가</a:t>
            </a:r>
            <a:r>
              <a:rPr lang="ko-KR" altLang="en-US" sz="1200" dirty="0"/>
              <a:t> 버튼 클릭하여 품목 조회 후 체크박스 체크하여 해당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항목 선택 후 추가버튼 클릭</a:t>
            </a:r>
            <a:endParaRPr lang="en-US" altLang="ko-KR" sz="1200" dirty="0"/>
          </a:p>
          <a:p>
            <a:pPr lvl="0">
              <a:defRPr/>
            </a:pPr>
            <a:r>
              <a:rPr lang="ko-KR" altLang="en-US" sz="1200" dirty="0"/>
              <a:t>④ 수량</a:t>
            </a:r>
            <a:r>
              <a:rPr lang="en-US" altLang="ko-KR" sz="1200" dirty="0"/>
              <a:t>, </a:t>
            </a:r>
            <a:r>
              <a:rPr lang="ko-KR" altLang="en-US" sz="1200" dirty="0"/>
              <a:t>단가</a:t>
            </a:r>
            <a:r>
              <a:rPr lang="en-US" altLang="ko-KR" sz="1200" dirty="0"/>
              <a:t>, </a:t>
            </a:r>
            <a:r>
              <a:rPr lang="ko-KR" altLang="en-US" sz="1200" dirty="0"/>
              <a:t>할인금액 등 입력하고 저장 </a:t>
            </a:r>
            <a:r>
              <a:rPr lang="en-US" altLang="ko-KR" sz="1200" dirty="0"/>
              <a:t>( </a:t>
            </a:r>
            <a:r>
              <a:rPr lang="ko-KR" altLang="en-US" sz="1200" dirty="0"/>
              <a:t>공급가</a:t>
            </a:r>
            <a:r>
              <a:rPr lang="en-US" altLang="ko-KR" sz="1200" dirty="0"/>
              <a:t>, </a:t>
            </a:r>
            <a:r>
              <a:rPr lang="ko-KR" altLang="en-US" sz="1200" dirty="0"/>
              <a:t>소계 등 자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동 계산 됨</a:t>
            </a:r>
            <a:r>
              <a:rPr lang="en-US" altLang="ko-KR" sz="1200" dirty="0"/>
              <a:t>)</a:t>
            </a:r>
          </a:p>
          <a:p>
            <a:pPr lvl="0">
              <a:defRPr/>
            </a:pPr>
            <a:endParaRPr lang="ko-KR" altLang="en-US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5383AFF-22C8-B43D-C7AB-52D4650DBD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488" y="2492870"/>
            <a:ext cx="4366085" cy="107136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76C83B2-E9CB-537A-57F1-D15957EB5C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374" y="3665134"/>
            <a:ext cx="3168312" cy="236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05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25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발주관리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 </a:t>
            </a:r>
            <a:r>
              <a:rPr lang="en-US" altLang="ko-KR" sz="2000" b="1" dirty="0" err="1">
                <a:solidFill>
                  <a:schemeClr val="bg1"/>
                </a:solidFill>
                <a:latin typeface="HY견고딕"/>
                <a:ea typeface="HY견고딕"/>
              </a:rPr>
              <a:t>사용자</a:t>
            </a: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</a:t>
            </a:r>
            <a:r>
              <a:rPr lang="en-US" altLang="ko-KR" sz="2000" b="1" dirty="0" err="1">
                <a:solidFill>
                  <a:schemeClr val="bg1"/>
                </a:solidFill>
                <a:latin typeface="HY견고딕"/>
                <a:ea typeface="HY견고딕"/>
              </a:rPr>
              <a:t>매뉴얼</a:t>
            </a:r>
            <a:endParaRPr lang="ko-KR" altLang="en-US" sz="2000" b="1" dirty="0">
              <a:solidFill>
                <a:schemeClr val="bg1"/>
              </a:solidFill>
              <a:latin typeface="HY견고딕"/>
              <a:ea typeface="HY견고딕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chemeClr val="bg1">
              <a:alpha val="54000"/>
            </a:scheme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600" dirty="0">
                <a:latin typeface="굴림체"/>
                <a:ea typeface="굴림체"/>
              </a:rPr>
              <a:t>5.3 </a:t>
            </a:r>
            <a:r>
              <a:rPr lang="ko-KR" altLang="en-US" sz="1600" dirty="0">
                <a:latin typeface="굴림체"/>
                <a:ea typeface="굴림체"/>
              </a:rPr>
              <a:t>발주서관리</a:t>
            </a:r>
          </a:p>
          <a:p>
            <a:pPr lvl="0">
              <a:defRPr/>
            </a:pPr>
            <a:r>
              <a:rPr lang="en-US" altLang="ko-KR" sz="1600" dirty="0">
                <a:latin typeface="굴림체"/>
                <a:ea typeface="굴림체"/>
              </a:rPr>
              <a:t>  - </a:t>
            </a:r>
            <a:r>
              <a:rPr lang="ko-KR" altLang="en-US" sz="1600" dirty="0">
                <a:latin typeface="굴림체"/>
                <a:ea typeface="굴림체"/>
              </a:rPr>
              <a:t>발주서 리스트를 조회하고 작성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 dirty="0"/>
              <a:t>3. </a:t>
            </a:r>
            <a:r>
              <a:rPr lang="ko-KR" altLang="en-US" sz="1200" b="1" dirty="0" err="1"/>
              <a:t>결재상신</a:t>
            </a:r>
            <a:endParaRPr lang="ko-KR" altLang="en-US" sz="1200" b="1" dirty="0"/>
          </a:p>
          <a:p>
            <a:pPr lvl="0">
              <a:defRPr/>
            </a:pPr>
            <a:r>
              <a:rPr lang="ko-KR" altLang="en-US" sz="1200" dirty="0"/>
              <a:t>① 체크박스를 체크 후 </a:t>
            </a:r>
            <a:r>
              <a:rPr lang="ko-KR" altLang="en-US" sz="1200" dirty="0" err="1"/>
              <a:t>결재상신</a:t>
            </a:r>
            <a:r>
              <a:rPr lang="ko-KR" altLang="en-US" sz="1200" dirty="0"/>
              <a:t> 버튼 클릭하여 결재를 진행 할 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수 있다</a:t>
            </a:r>
            <a:r>
              <a:rPr lang="en-US" altLang="ko-KR" sz="1200" dirty="0"/>
              <a:t>.</a:t>
            </a:r>
            <a:r>
              <a:rPr lang="en-US" altLang="ko-KR" sz="1200" b="1" dirty="0"/>
              <a:t>  </a:t>
            </a:r>
            <a:r>
              <a:rPr lang="ko-KR" altLang="en-US" sz="1200" dirty="0"/>
              <a:t>담당자가 상태 클릭하여 승인</a:t>
            </a:r>
            <a:r>
              <a:rPr lang="en-US" altLang="ko-KR" sz="1200" dirty="0"/>
              <a:t>, </a:t>
            </a:r>
            <a:r>
              <a:rPr lang="ko-KR" altLang="en-US" sz="1200" dirty="0"/>
              <a:t>반려처리</a:t>
            </a:r>
            <a:endParaRPr lang="en-US" altLang="ko-KR" sz="1200" dirty="0"/>
          </a:p>
          <a:p>
            <a:pPr lvl="0">
              <a:defRPr/>
            </a:pPr>
            <a:r>
              <a:rPr lang="ko-KR" altLang="en-US" sz="1200" dirty="0"/>
              <a:t>② 결재완료 시 공급처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Noto Sans KR"/>
              </a:rPr>
              <a:t>E-MAIL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Noto Sans KR"/>
              </a:rPr>
              <a:t>로 발주서 자동 발송</a:t>
            </a:r>
            <a:br>
              <a:rPr lang="en-US" altLang="ko-KR" sz="1200" b="1" dirty="0"/>
            </a:br>
            <a:endParaRPr lang="en-US" altLang="ko-KR" sz="1200" b="1" dirty="0"/>
          </a:p>
          <a:p>
            <a:pPr lvl="0">
              <a:defRPr/>
            </a:pPr>
            <a:r>
              <a:rPr lang="en-US" altLang="ko-KR" sz="1200" b="1" dirty="0"/>
              <a:t>4. </a:t>
            </a:r>
            <a:r>
              <a:rPr lang="ko-KR" altLang="en-US" sz="1200" b="1" dirty="0"/>
              <a:t>삭제</a:t>
            </a:r>
          </a:p>
          <a:p>
            <a:pPr marL="228600" lvl="0" indent="-228600">
              <a:buAutoNum type="circleNumDbPlain"/>
              <a:defRPr/>
            </a:pPr>
            <a:r>
              <a:rPr lang="ko-KR" altLang="en-US" sz="1200" dirty="0"/>
              <a:t>체크박스를 체크 하고 삭제버튼 클릭하면 해당 발주서를 삭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제 할 수 있다</a:t>
            </a:r>
            <a:r>
              <a:rPr lang="en-US" altLang="ko-KR" sz="1200" dirty="0"/>
              <a:t>. </a:t>
            </a:r>
            <a:r>
              <a:rPr lang="ko-KR" altLang="en-US" sz="1200" dirty="0"/>
              <a:t>결재 중일 경우 삭제 불가</a:t>
            </a:r>
            <a:r>
              <a:rPr lang="en-US" altLang="ko-KR" sz="1200" dirty="0"/>
              <a:t>.</a:t>
            </a:r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※ </a:t>
            </a:r>
            <a:r>
              <a:rPr lang="ko-KR" altLang="en-US" sz="1200" b="1" dirty="0"/>
              <a:t>발주 </a:t>
            </a:r>
            <a:r>
              <a:rPr lang="en-US" altLang="ko-KR" sz="1200" b="1" dirty="0"/>
              <a:t>No. </a:t>
            </a:r>
            <a:r>
              <a:rPr lang="ko-KR" altLang="en-US" sz="1200" b="1" dirty="0"/>
              <a:t>클릭 시 해당 발주서의 내용을 확인 할 수 있다</a:t>
            </a:r>
            <a:r>
              <a:rPr lang="en-US" altLang="ko-KR" sz="1200" b="1" dirty="0"/>
              <a:t>. </a:t>
            </a:r>
          </a:p>
          <a:p>
            <a:pPr lvl="0">
              <a:defRPr/>
            </a:pPr>
            <a:r>
              <a:rPr lang="en-US" altLang="ko-KR" sz="1200" b="1" dirty="0"/>
              <a:t>   </a:t>
            </a:r>
            <a:r>
              <a:rPr lang="ko-KR" altLang="en-US" sz="1200" b="1" dirty="0"/>
              <a:t>결재 완료 시 발주서 다운 버튼 클릭하여 발주서 엑셀파일로 </a:t>
            </a:r>
            <a:endParaRPr lang="en-US" altLang="ko-KR" sz="1200" b="1" dirty="0"/>
          </a:p>
          <a:p>
            <a:pPr lvl="0">
              <a:defRPr/>
            </a:pPr>
            <a:r>
              <a:rPr lang="en-US" altLang="ko-KR" sz="1200" b="1" dirty="0"/>
              <a:t>   </a:t>
            </a:r>
            <a:r>
              <a:rPr lang="ko-KR" altLang="en-US" sz="1200" b="1" dirty="0"/>
              <a:t>다운로드 가능함</a:t>
            </a:r>
            <a:r>
              <a:rPr lang="en-US" altLang="ko-KR" sz="1200" b="1" dirty="0"/>
              <a:t>.</a:t>
            </a:r>
            <a:endParaRPr lang="en-US" altLang="ko-KR" sz="12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5383AFF-22C8-B43D-C7AB-52D4650DBD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488" y="2492870"/>
            <a:ext cx="4366085" cy="107136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76C83B2-E9CB-537A-57F1-D15957EB5C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374" y="3665134"/>
            <a:ext cx="3168312" cy="236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50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 dirty="0"/>
              <a:t>1. </a:t>
            </a:r>
            <a:r>
              <a:rPr lang="ko-KR" altLang="en-US" sz="1200" b="1" dirty="0"/>
              <a:t>조회</a:t>
            </a:r>
          </a:p>
          <a:p>
            <a:pPr lvl="0">
              <a:defRPr/>
            </a:pPr>
            <a:r>
              <a:rPr lang="ko-KR" altLang="en-US" sz="1200" dirty="0"/>
              <a:t>① 조회 조건 넣지 않고 조회 시 모든 발주내역</a:t>
            </a:r>
            <a:r>
              <a:rPr lang="en-US" altLang="ko-KR" sz="1200" dirty="0"/>
              <a:t>, </a:t>
            </a:r>
            <a:r>
              <a:rPr lang="ko-KR" altLang="en-US" sz="1200" dirty="0"/>
              <a:t>입고현황</a:t>
            </a:r>
            <a:r>
              <a:rPr lang="en-US" altLang="ko-KR" sz="1200" dirty="0"/>
              <a:t>, </a:t>
            </a:r>
            <a:r>
              <a:rPr lang="ko-KR" altLang="en-US" sz="1200" dirty="0"/>
              <a:t>수입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</a:t>
            </a:r>
            <a:r>
              <a:rPr lang="ko-KR" altLang="en-US" sz="1200" dirty="0"/>
              <a:t>검사결과 조회</a:t>
            </a:r>
          </a:p>
          <a:p>
            <a:pPr lvl="0">
              <a:defRPr/>
            </a:pPr>
            <a:r>
              <a:rPr lang="ko-KR" altLang="en-US" sz="1200" dirty="0"/>
              <a:t>② 조회 조건</a:t>
            </a:r>
            <a:r>
              <a:rPr lang="en-US" altLang="ko-KR" sz="1200" dirty="0"/>
              <a:t>: </a:t>
            </a:r>
            <a:r>
              <a:rPr lang="ko-KR" altLang="en-US" sz="1200" dirty="0"/>
              <a:t>년도</a:t>
            </a:r>
            <a:r>
              <a:rPr lang="en-US" altLang="ko-KR" sz="1200" dirty="0"/>
              <a:t>, </a:t>
            </a:r>
            <a:r>
              <a:rPr lang="ko-KR" altLang="en-US" sz="1200" dirty="0"/>
              <a:t>고객사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&gt; </a:t>
            </a:r>
            <a:r>
              <a:rPr lang="ko-KR" altLang="en-US" sz="1200" dirty="0"/>
              <a:t>조건에 맞는 발주내역</a:t>
            </a:r>
            <a:r>
              <a:rPr lang="en-US" altLang="ko-KR" sz="1200" dirty="0"/>
              <a:t>, </a:t>
            </a:r>
            <a:r>
              <a:rPr lang="ko-KR" altLang="en-US" sz="1200" dirty="0"/>
              <a:t>입고현황</a:t>
            </a:r>
            <a:r>
              <a:rPr lang="en-US" altLang="ko-KR" sz="1200" dirty="0"/>
              <a:t>, </a:t>
            </a:r>
            <a:r>
              <a:rPr lang="ko-KR" altLang="en-US" sz="1200" dirty="0"/>
              <a:t>수입검사결과 조회</a:t>
            </a:r>
          </a:p>
          <a:p>
            <a:pPr lvl="0">
              <a:defRPr/>
            </a:pPr>
            <a:endParaRPr lang="en-US" altLang="ko-KR" sz="1200" b="1" dirty="0">
              <a:latin typeface="굴림체"/>
              <a:ea typeface="굴림체"/>
              <a:sym typeface="Wingdings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26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입고관리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6.1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현황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프로젝트별 발주내역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입고현황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수입검사결과를 보여주는 화면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ADC1E2B-3ACD-BA61-9761-17136D959A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594" y="2420860"/>
            <a:ext cx="4568386" cy="7921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 dirty="0"/>
              <a:t>1. </a:t>
            </a:r>
            <a:r>
              <a:rPr lang="ko-KR" altLang="en-US" sz="1200" b="1" dirty="0"/>
              <a:t>조회</a:t>
            </a:r>
          </a:p>
          <a:p>
            <a:pPr lvl="0">
              <a:defRPr/>
            </a:pPr>
            <a:r>
              <a:rPr lang="ko-KR" altLang="en-US" sz="1200" dirty="0"/>
              <a:t>① 조회 조건 넣지 않고 조회 시 모든 결재완료 된 발주서 리스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 err="1"/>
              <a:t>트</a:t>
            </a:r>
            <a:r>
              <a:rPr lang="ko-KR" altLang="en-US" sz="1200" dirty="0"/>
              <a:t> 조회      </a:t>
            </a:r>
          </a:p>
          <a:p>
            <a:pPr lvl="0">
              <a:defRPr/>
            </a:pPr>
            <a:r>
              <a:rPr lang="ko-KR" altLang="en-US" sz="1200" dirty="0"/>
              <a:t>② 조회 조건 </a:t>
            </a:r>
            <a:r>
              <a:rPr lang="en-US" altLang="ko-KR" sz="1200" dirty="0"/>
              <a:t>: </a:t>
            </a:r>
            <a:r>
              <a:rPr lang="ko-KR" altLang="en-US" sz="1200" dirty="0"/>
              <a:t>년도</a:t>
            </a:r>
            <a:r>
              <a:rPr lang="en-US" altLang="ko-KR" sz="1200" dirty="0"/>
              <a:t>, </a:t>
            </a:r>
            <a:r>
              <a:rPr lang="ko-KR" altLang="en-US" sz="1200" dirty="0"/>
              <a:t>고객사</a:t>
            </a:r>
            <a:r>
              <a:rPr lang="en-US" altLang="ko-KR" sz="1200" dirty="0"/>
              <a:t>, </a:t>
            </a:r>
            <a:r>
              <a:rPr lang="ko-KR" altLang="en-US" sz="1200" dirty="0"/>
              <a:t>고객사프로젝트명</a:t>
            </a:r>
            <a:r>
              <a:rPr lang="en-US" altLang="ko-KR" sz="1200" dirty="0"/>
              <a:t>, </a:t>
            </a:r>
            <a:r>
              <a:rPr lang="ko-KR" altLang="en-US" sz="1200" dirty="0"/>
              <a:t>당사프로젝트번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호</a:t>
            </a:r>
            <a:r>
              <a:rPr lang="en-US" altLang="ko-KR" sz="1200" dirty="0"/>
              <a:t>, </a:t>
            </a:r>
            <a:r>
              <a:rPr lang="ko-KR" altLang="en-US" sz="1200" dirty="0"/>
              <a:t>발주</a:t>
            </a:r>
            <a:r>
              <a:rPr lang="en-US" altLang="ko-KR" sz="1200" dirty="0"/>
              <a:t>No, </a:t>
            </a:r>
            <a:r>
              <a:rPr lang="ko-KR" altLang="en-US" sz="1200" dirty="0"/>
              <a:t>발주구분</a:t>
            </a:r>
            <a:r>
              <a:rPr lang="en-US" altLang="ko-KR" sz="1200" dirty="0"/>
              <a:t>, </a:t>
            </a:r>
            <a:r>
              <a:rPr lang="ko-KR" altLang="en-US" sz="1200" dirty="0"/>
              <a:t>입고요청일</a:t>
            </a:r>
            <a:r>
              <a:rPr lang="en-US" altLang="ko-KR" sz="1200" dirty="0"/>
              <a:t>, </a:t>
            </a:r>
            <a:r>
              <a:rPr lang="ko-KR" altLang="en-US" sz="1200" dirty="0"/>
              <a:t>공급업체</a:t>
            </a:r>
            <a:r>
              <a:rPr lang="en-US" altLang="ko-KR" sz="1200" dirty="0"/>
              <a:t>, </a:t>
            </a:r>
            <a:r>
              <a:rPr lang="ko-KR" altLang="en-US" sz="1200" dirty="0"/>
              <a:t>구매담당자</a:t>
            </a:r>
            <a:r>
              <a:rPr lang="en-US" altLang="ko-KR" sz="1200" dirty="0"/>
              <a:t>, </a:t>
            </a:r>
            <a:r>
              <a:rPr lang="ko-KR" altLang="en-US" sz="1200" dirty="0"/>
              <a:t>발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주일</a:t>
            </a:r>
            <a:r>
              <a:rPr lang="en-US" altLang="ko-KR" sz="1200" dirty="0"/>
              <a:t>, </a:t>
            </a:r>
            <a:r>
              <a:rPr lang="ko-KR" altLang="en-US" sz="1200" dirty="0"/>
              <a:t>입고결과</a:t>
            </a:r>
          </a:p>
          <a:p>
            <a:pPr lvl="0">
              <a:defRPr/>
            </a:pPr>
            <a:r>
              <a:rPr lang="en-US" altLang="ko-KR" sz="1200" dirty="0"/>
              <a:t>    &gt; </a:t>
            </a:r>
            <a:r>
              <a:rPr lang="ko-KR" altLang="en-US" sz="1200" dirty="0"/>
              <a:t>조건에 맞는 발주서 리스트가 조회됨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2. </a:t>
            </a:r>
            <a:r>
              <a:rPr lang="ko-KR" altLang="en-US" sz="1200" b="1" dirty="0"/>
              <a:t>수입검사 등록</a:t>
            </a:r>
            <a:endParaRPr lang="en-US" altLang="ko-KR" sz="1200" b="1" dirty="0"/>
          </a:p>
          <a:p>
            <a:pPr lvl="0">
              <a:defRPr/>
            </a:pPr>
            <a:r>
              <a:rPr lang="ko-KR" altLang="en-US" sz="1200" dirty="0"/>
              <a:t>① 체크박스 체크 후 수입검사등록버튼 클릭</a:t>
            </a:r>
            <a:endParaRPr lang="en-US" altLang="ko-KR" sz="1200" dirty="0"/>
          </a:p>
          <a:p>
            <a:pPr lvl="0">
              <a:defRPr/>
            </a:pPr>
            <a:r>
              <a:rPr lang="ko-KR" altLang="en-US" sz="1200" dirty="0"/>
              <a:t>② 입고일</a:t>
            </a:r>
            <a:r>
              <a:rPr lang="en-US" altLang="ko-KR" sz="1200" dirty="0"/>
              <a:t>, </a:t>
            </a:r>
            <a:r>
              <a:rPr lang="ko-KR" altLang="en-US" sz="1200" dirty="0"/>
              <a:t>입고수량 등 수입검사 항목 입력</a:t>
            </a:r>
            <a:r>
              <a:rPr lang="en-US" altLang="ko-KR" sz="1200" dirty="0"/>
              <a:t>, </a:t>
            </a:r>
            <a:r>
              <a:rPr lang="ko-KR" altLang="en-US" sz="1200" dirty="0"/>
              <a:t>수입검사서 첨부 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후 저장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※</a:t>
            </a:r>
            <a:r>
              <a:rPr lang="en-US" altLang="ko-KR" sz="1200" dirty="0"/>
              <a:t> </a:t>
            </a:r>
            <a:r>
              <a:rPr lang="ko-KR" altLang="en-US" sz="1200" dirty="0"/>
              <a:t>발주 </a:t>
            </a:r>
            <a:r>
              <a:rPr lang="en-US" altLang="ko-KR" sz="1200" dirty="0"/>
              <a:t>No. </a:t>
            </a:r>
            <a:r>
              <a:rPr lang="ko-KR" altLang="en-US" sz="1200" dirty="0"/>
              <a:t>클릭 시 발주서 내용 확인 가능 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</a:t>
            </a:r>
            <a:r>
              <a:rPr lang="ko-KR" altLang="en-US" sz="1200" dirty="0"/>
              <a:t>입고결과 클릭 시 입고 내역 확인 가능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</a:t>
            </a:r>
            <a:endParaRPr lang="ko-KR" altLang="en-US" sz="1200" dirty="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27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입고관리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6.2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수입검사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입고 품목에 대한 수입검사 등록 및 내역 확인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836F2A8-7D46-5E5F-28F7-2E6AE5549D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340" y="2348850"/>
            <a:ext cx="4645950" cy="108958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B218520C-7CDC-89A2-5717-201A76813C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480" y="3563500"/>
            <a:ext cx="4429164" cy="121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91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 dirty="0"/>
              <a:t>1. </a:t>
            </a:r>
            <a:r>
              <a:rPr lang="ko-KR" altLang="en-US" sz="1200" b="1" dirty="0"/>
              <a:t>조회</a:t>
            </a:r>
          </a:p>
          <a:p>
            <a:pPr lvl="0">
              <a:defRPr/>
            </a:pPr>
            <a:r>
              <a:rPr lang="ko-KR" altLang="en-US" sz="1200" dirty="0"/>
              <a:t>① 조회 조건 넣지 않고 조회 시 모든 부적합 리스트 조회</a:t>
            </a:r>
            <a:endParaRPr lang="en-US" altLang="ko-KR" sz="1200" dirty="0"/>
          </a:p>
          <a:p>
            <a:pPr lvl="0">
              <a:defRPr/>
            </a:pPr>
            <a:r>
              <a:rPr lang="ko-KR" altLang="en-US" sz="1200" dirty="0"/>
              <a:t>② 조회 조건 </a:t>
            </a:r>
            <a:r>
              <a:rPr lang="en-US" altLang="ko-KR" sz="1200" dirty="0"/>
              <a:t>: </a:t>
            </a:r>
            <a:r>
              <a:rPr lang="ko-KR" altLang="en-US" sz="1200" dirty="0"/>
              <a:t>년도</a:t>
            </a:r>
            <a:r>
              <a:rPr lang="en-US" altLang="ko-KR" sz="1200" dirty="0"/>
              <a:t>, </a:t>
            </a:r>
            <a:r>
              <a:rPr lang="ko-KR" altLang="en-US" sz="1200" dirty="0"/>
              <a:t>당사프로젝트번호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유닛명</a:t>
            </a:r>
            <a:r>
              <a:rPr lang="en-US" altLang="ko-KR" sz="1200" dirty="0"/>
              <a:t>, </a:t>
            </a:r>
            <a:r>
              <a:rPr lang="ko-KR" altLang="en-US" sz="1200" dirty="0"/>
              <a:t>품번</a:t>
            </a:r>
            <a:r>
              <a:rPr lang="en-US" altLang="ko-KR" sz="1200" dirty="0"/>
              <a:t>, </a:t>
            </a:r>
            <a:r>
              <a:rPr lang="ko-KR" altLang="en-US" sz="1200" dirty="0"/>
              <a:t>품명</a:t>
            </a:r>
            <a:r>
              <a:rPr lang="en-US" altLang="ko-KR" sz="1200" dirty="0"/>
              <a:t>, </a:t>
            </a:r>
            <a:r>
              <a:rPr lang="ko-KR" altLang="en-US" sz="1200" dirty="0"/>
              <a:t>부적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 err="1"/>
              <a:t>합사유</a:t>
            </a:r>
            <a:r>
              <a:rPr lang="en-US" altLang="ko-KR" sz="1200" dirty="0"/>
              <a:t>, </a:t>
            </a:r>
            <a:r>
              <a:rPr lang="ko-KR" altLang="en-US" sz="1200" dirty="0"/>
              <a:t>귀책</a:t>
            </a:r>
            <a:r>
              <a:rPr lang="en-US" altLang="ko-KR" sz="1200" dirty="0"/>
              <a:t>, </a:t>
            </a:r>
            <a:r>
              <a:rPr lang="ko-KR" altLang="en-US" sz="1200" dirty="0"/>
              <a:t>공급업체</a:t>
            </a:r>
            <a:r>
              <a:rPr lang="en-US" altLang="ko-KR" sz="1200" dirty="0"/>
              <a:t>, </a:t>
            </a:r>
            <a:r>
              <a:rPr lang="ko-KR" altLang="en-US" sz="1200" dirty="0"/>
              <a:t>설계담당자</a:t>
            </a:r>
            <a:r>
              <a:rPr lang="en-US" altLang="ko-KR" sz="1200" dirty="0"/>
              <a:t>, </a:t>
            </a:r>
            <a:r>
              <a:rPr lang="ko-KR" altLang="en-US" sz="1200" dirty="0"/>
              <a:t>구매담당자</a:t>
            </a:r>
            <a:r>
              <a:rPr lang="en-US" altLang="ko-KR" sz="1200" dirty="0"/>
              <a:t>, </a:t>
            </a:r>
            <a:r>
              <a:rPr lang="ko-KR" altLang="en-US" sz="1200" dirty="0"/>
              <a:t>조치사항</a:t>
            </a:r>
          </a:p>
          <a:p>
            <a:pPr lvl="0">
              <a:defRPr/>
            </a:pPr>
            <a:r>
              <a:rPr lang="en-US" altLang="ko-KR" sz="1200" dirty="0"/>
              <a:t>    &gt; </a:t>
            </a:r>
            <a:r>
              <a:rPr lang="ko-KR" altLang="en-US" sz="1200" dirty="0"/>
              <a:t>조건에 맞는 발주서 리스트가 조회됨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2. </a:t>
            </a:r>
            <a:r>
              <a:rPr lang="ko-KR" altLang="en-US" sz="1200" b="1" dirty="0"/>
              <a:t>등록</a:t>
            </a:r>
            <a:endParaRPr lang="en-US" altLang="ko-KR" sz="1200" b="1" dirty="0"/>
          </a:p>
          <a:p>
            <a:pPr lvl="0">
              <a:defRPr/>
            </a:pPr>
            <a:r>
              <a:rPr lang="ko-KR" altLang="en-US" sz="1200" dirty="0"/>
              <a:t>① 체크박스 체크 후 등록버튼 클릭하여 부적합 내용 및 </a:t>
            </a:r>
            <a:r>
              <a:rPr lang="ko-KR" altLang="en-US" sz="1200" dirty="0" err="1"/>
              <a:t>조치사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항 입력</a:t>
            </a:r>
            <a:r>
              <a:rPr lang="en-US" altLang="ko-KR" sz="1200" dirty="0"/>
              <a:t>,</a:t>
            </a:r>
            <a:r>
              <a:rPr lang="ko-KR" altLang="en-US" sz="1200" dirty="0"/>
              <a:t> 저장</a:t>
            </a:r>
            <a:endParaRPr lang="en-US" altLang="ko-KR" sz="1200" dirty="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28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입고관리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6.3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부적합리스트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부적합품에 대한 부적합 </a:t>
            </a:r>
            <a:r>
              <a:rPr lang="ko-KR" altLang="en-US" sz="1600" dirty="0">
                <a:solidFill>
                  <a:srgbClr val="000000"/>
                </a:solidFill>
                <a:latin typeface="굴림체"/>
                <a:ea typeface="굴림체"/>
              </a:rPr>
              <a:t>내용 등록 및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관리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E60B81E-732B-A6F4-1EBD-07D91DB511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959" y="2348850"/>
            <a:ext cx="4726769" cy="1504609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34D2C7A-8CCC-3F45-53F6-F336477034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390" y="4048195"/>
            <a:ext cx="3597014" cy="1369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1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 dirty="0"/>
              <a:t>1. </a:t>
            </a:r>
            <a:r>
              <a:rPr lang="ko-KR" altLang="en-US" sz="1200" b="1" dirty="0"/>
              <a:t>조회</a:t>
            </a:r>
          </a:p>
          <a:p>
            <a:pPr lvl="0">
              <a:defRPr/>
            </a:pPr>
            <a:r>
              <a:rPr lang="ko-KR" altLang="en-US" sz="1200" dirty="0"/>
              <a:t>① 조회 조건 넣지 않고 조회 시 모든 결재완료 된 발주서 리스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 err="1"/>
              <a:t>트</a:t>
            </a:r>
            <a:r>
              <a:rPr lang="ko-KR" altLang="en-US" sz="1200" dirty="0"/>
              <a:t> 조회      </a:t>
            </a:r>
          </a:p>
          <a:p>
            <a:pPr lvl="0">
              <a:defRPr/>
            </a:pPr>
            <a:r>
              <a:rPr lang="ko-KR" altLang="en-US" sz="1200" dirty="0"/>
              <a:t>② 조회 조건 </a:t>
            </a:r>
            <a:r>
              <a:rPr lang="en-US" altLang="ko-KR" sz="1200" dirty="0"/>
              <a:t>: </a:t>
            </a:r>
            <a:r>
              <a:rPr lang="ko-KR" altLang="en-US" sz="1200" dirty="0"/>
              <a:t>년도</a:t>
            </a:r>
            <a:r>
              <a:rPr lang="en-US" altLang="ko-KR" sz="1200" dirty="0"/>
              <a:t>, </a:t>
            </a:r>
            <a:r>
              <a:rPr lang="ko-KR" altLang="en-US" sz="1200" dirty="0"/>
              <a:t>고객사</a:t>
            </a:r>
            <a:r>
              <a:rPr lang="en-US" altLang="ko-KR" sz="1200" dirty="0"/>
              <a:t>, </a:t>
            </a:r>
            <a:r>
              <a:rPr lang="ko-KR" altLang="en-US" sz="1200" dirty="0"/>
              <a:t>고객사프로젝트명</a:t>
            </a:r>
            <a:r>
              <a:rPr lang="en-US" altLang="ko-KR" sz="1200" dirty="0"/>
              <a:t>, </a:t>
            </a:r>
            <a:r>
              <a:rPr lang="ko-KR" altLang="en-US" sz="1200" dirty="0"/>
              <a:t>당사프로젝트번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호</a:t>
            </a:r>
            <a:r>
              <a:rPr lang="en-US" altLang="ko-KR" sz="1200" dirty="0"/>
              <a:t>, </a:t>
            </a:r>
            <a:r>
              <a:rPr lang="ko-KR" altLang="en-US" sz="1200" dirty="0"/>
              <a:t>발주</a:t>
            </a:r>
            <a:r>
              <a:rPr lang="en-US" altLang="ko-KR" sz="1200" dirty="0"/>
              <a:t>No, </a:t>
            </a:r>
            <a:r>
              <a:rPr lang="ko-KR" altLang="en-US" sz="1200" dirty="0"/>
              <a:t>발주구분</a:t>
            </a:r>
            <a:r>
              <a:rPr lang="en-US" altLang="ko-KR" sz="1200" dirty="0"/>
              <a:t>, </a:t>
            </a:r>
            <a:r>
              <a:rPr lang="ko-KR" altLang="en-US" sz="1200" dirty="0"/>
              <a:t>입고요청일</a:t>
            </a:r>
            <a:r>
              <a:rPr lang="en-US" altLang="ko-KR" sz="1200" dirty="0"/>
              <a:t>, </a:t>
            </a:r>
            <a:r>
              <a:rPr lang="ko-KR" altLang="en-US" sz="1200" dirty="0"/>
              <a:t>공급업체</a:t>
            </a:r>
            <a:r>
              <a:rPr lang="en-US" altLang="ko-KR" sz="1200" dirty="0"/>
              <a:t>, </a:t>
            </a:r>
            <a:r>
              <a:rPr lang="ko-KR" altLang="en-US" sz="1200" dirty="0"/>
              <a:t>구매담당자</a:t>
            </a:r>
            <a:r>
              <a:rPr lang="en-US" altLang="ko-KR" sz="1200" dirty="0"/>
              <a:t>, </a:t>
            </a:r>
            <a:r>
              <a:rPr lang="ko-KR" altLang="en-US" sz="1200" dirty="0"/>
              <a:t>발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주일</a:t>
            </a:r>
            <a:r>
              <a:rPr lang="en-US" altLang="ko-KR" sz="1200" dirty="0"/>
              <a:t>, </a:t>
            </a:r>
            <a:r>
              <a:rPr lang="ko-KR" altLang="en-US" sz="1200" dirty="0"/>
              <a:t>입고결과</a:t>
            </a:r>
          </a:p>
          <a:p>
            <a:pPr lvl="0">
              <a:defRPr/>
            </a:pPr>
            <a:r>
              <a:rPr lang="en-US" altLang="ko-KR" sz="1200" dirty="0"/>
              <a:t>    &gt; </a:t>
            </a:r>
            <a:r>
              <a:rPr lang="ko-KR" altLang="en-US" sz="1200" dirty="0"/>
              <a:t>조건에 맞는 발주서 리스트가 조회됨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2. </a:t>
            </a:r>
            <a:r>
              <a:rPr lang="ko-KR" altLang="en-US" sz="1200" b="1" dirty="0"/>
              <a:t>입고결과 등록</a:t>
            </a:r>
            <a:endParaRPr lang="en-US" altLang="ko-KR" sz="1200" b="1" dirty="0"/>
          </a:p>
          <a:p>
            <a:pPr lvl="0">
              <a:defRPr/>
            </a:pPr>
            <a:r>
              <a:rPr lang="ko-KR" altLang="en-US" sz="1200" dirty="0"/>
              <a:t>① 체크박스 체크 후 입고결과등록버튼 클릭</a:t>
            </a:r>
            <a:endParaRPr lang="en-US" altLang="ko-KR" sz="1200" dirty="0"/>
          </a:p>
          <a:p>
            <a:pPr lvl="0">
              <a:defRPr/>
            </a:pPr>
            <a:r>
              <a:rPr lang="ko-KR" altLang="en-US" sz="1200" dirty="0"/>
              <a:t>② </a:t>
            </a:r>
            <a:r>
              <a:rPr lang="ko-KR" altLang="en-US" sz="1200" dirty="0" err="1"/>
              <a:t>미입고품에</a:t>
            </a:r>
            <a:r>
              <a:rPr lang="ko-KR" altLang="en-US" sz="1200" dirty="0"/>
              <a:t> 대한 입고예정일 입력 후 저장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※</a:t>
            </a:r>
            <a:r>
              <a:rPr lang="en-US" altLang="ko-KR" sz="1200" dirty="0"/>
              <a:t> </a:t>
            </a:r>
            <a:r>
              <a:rPr lang="ko-KR" altLang="en-US" sz="1200" dirty="0"/>
              <a:t>발주 </a:t>
            </a:r>
            <a:r>
              <a:rPr lang="en-US" altLang="ko-KR" sz="1200" dirty="0"/>
              <a:t>No. </a:t>
            </a:r>
            <a:r>
              <a:rPr lang="ko-KR" altLang="en-US" sz="1200" dirty="0"/>
              <a:t>클릭 시 발주서 내용 확인 가능 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</a:t>
            </a:r>
            <a:r>
              <a:rPr lang="ko-KR" altLang="en-US" sz="1200" dirty="0"/>
              <a:t>입고결과 클릭 시 입고 내역 확인 가능</a:t>
            </a:r>
            <a:endParaRPr lang="en-US" altLang="ko-KR" sz="1200" b="1" dirty="0">
              <a:latin typeface="굴림체"/>
              <a:ea typeface="굴림체"/>
              <a:sym typeface="Wingdings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29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입고관리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6.4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입고관리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입고결과 등록 및 내역 조회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547FFCA-7D9D-BE5D-B035-BAC389DC19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488" y="2373810"/>
            <a:ext cx="4464492" cy="108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 dirty="0"/>
              <a:t>1. </a:t>
            </a:r>
            <a:r>
              <a:rPr lang="ko-KR" altLang="en-US" sz="1200" b="1" dirty="0"/>
              <a:t>조회</a:t>
            </a:r>
          </a:p>
          <a:p>
            <a:pPr lvl="0">
              <a:defRPr/>
            </a:pPr>
            <a:r>
              <a:rPr lang="ko-KR" altLang="en-US" sz="1200" dirty="0"/>
              <a:t>① 조회 조건 넣지 않고 조회 시 해당 년도 재고현황이 조회됨</a:t>
            </a:r>
            <a:endParaRPr lang="en-US" altLang="ko-KR" sz="1200" dirty="0"/>
          </a:p>
          <a:p>
            <a:pPr lvl="0">
              <a:defRPr/>
            </a:pPr>
            <a:r>
              <a:rPr lang="ko-KR" altLang="en-US" sz="1200" dirty="0"/>
              <a:t>② 조회 조건 </a:t>
            </a:r>
            <a:r>
              <a:rPr lang="en-US" altLang="ko-KR" sz="1200" dirty="0"/>
              <a:t>: </a:t>
            </a:r>
            <a:r>
              <a:rPr lang="ko-KR" altLang="en-US" sz="1200" dirty="0"/>
              <a:t>년도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&gt; </a:t>
            </a:r>
            <a:r>
              <a:rPr lang="ko-KR" altLang="en-US" sz="1200" dirty="0"/>
              <a:t>조건에 맞는 발주서 리스트가 조회됨</a:t>
            </a:r>
            <a:endParaRPr lang="en-US" altLang="ko-KR" sz="1200" dirty="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30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재고관리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7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.1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현황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년도 별 </a:t>
            </a:r>
            <a:r>
              <a:rPr lang="ko-KR" altLang="en-US" sz="1600" dirty="0">
                <a:solidFill>
                  <a:srgbClr val="000000"/>
                </a:solidFill>
                <a:latin typeface="굴림체"/>
                <a:ea typeface="굴림체"/>
              </a:rPr>
              <a:t>잉여 재고현황</a:t>
            </a: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굴림체"/>
                <a:ea typeface="굴림체"/>
              </a:rPr>
              <a:t>재고투입현황</a:t>
            </a: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굴림체"/>
                <a:ea typeface="굴림체"/>
              </a:rPr>
              <a:t>불용재고현황 조회</a:t>
            </a:r>
            <a:endParaRPr kumimoji="0" lang="ko-KR" altLang="en-US" sz="1600" b="0" i="0" u="none" strike="noStrike" kern="1200" cap="none" spc="0" normalizeH="0" baseline="0" dirty="0">
              <a:solidFill>
                <a:srgbClr val="000000"/>
              </a:solidFill>
              <a:latin typeface="굴림체"/>
              <a:ea typeface="굴림체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429A416-64A8-0312-4BBB-81C78D4A54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469" y="2433148"/>
            <a:ext cx="4644516" cy="7798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 dirty="0"/>
              <a:t>1. </a:t>
            </a:r>
            <a:r>
              <a:rPr lang="ko-KR" altLang="en-US" sz="1200" b="1" dirty="0"/>
              <a:t>조회</a:t>
            </a:r>
          </a:p>
          <a:p>
            <a:pPr lvl="0">
              <a:defRPr/>
            </a:pPr>
            <a:r>
              <a:rPr lang="ko-KR" altLang="en-US" sz="1200" dirty="0"/>
              <a:t>① 조회 조건 넣지 않고 조회 시 모든 재고리스트 조회      </a:t>
            </a:r>
          </a:p>
          <a:p>
            <a:pPr lvl="0">
              <a:defRPr/>
            </a:pPr>
            <a:r>
              <a:rPr lang="ko-KR" altLang="en-US" sz="1200" dirty="0"/>
              <a:t>② 조회 조건 </a:t>
            </a:r>
            <a:r>
              <a:rPr lang="en-US" altLang="ko-KR" sz="1200" dirty="0"/>
              <a:t>: </a:t>
            </a:r>
            <a:r>
              <a:rPr lang="ko-KR" altLang="en-US" sz="1200" dirty="0"/>
              <a:t>년도</a:t>
            </a:r>
            <a:r>
              <a:rPr lang="en-US" altLang="ko-KR" sz="1200" dirty="0"/>
              <a:t>, </a:t>
            </a:r>
            <a:r>
              <a:rPr lang="ko-KR" altLang="en-US" sz="1200" dirty="0"/>
              <a:t>프로젝트번호</a:t>
            </a:r>
            <a:r>
              <a:rPr lang="en-US" altLang="ko-KR" sz="1200" dirty="0"/>
              <a:t>, Unit Name, </a:t>
            </a:r>
            <a:r>
              <a:rPr lang="ko-KR" altLang="en-US" sz="1200" dirty="0"/>
              <a:t>품번</a:t>
            </a:r>
            <a:r>
              <a:rPr lang="en-US" altLang="ko-KR" sz="1200" dirty="0"/>
              <a:t>, </a:t>
            </a:r>
            <a:r>
              <a:rPr lang="ko-KR" altLang="en-US" sz="1200" dirty="0"/>
              <a:t>품명</a:t>
            </a:r>
            <a:r>
              <a:rPr lang="en-US" altLang="ko-KR" sz="1200" dirty="0"/>
              <a:t>, </a:t>
            </a:r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사양</a:t>
            </a:r>
            <a:r>
              <a:rPr lang="en-US" altLang="ko-KR" sz="1200" dirty="0"/>
              <a:t>(</a:t>
            </a:r>
            <a:r>
              <a:rPr lang="ko-KR" altLang="en-US" sz="1200" dirty="0"/>
              <a:t>규격</a:t>
            </a:r>
            <a:r>
              <a:rPr lang="en-US" altLang="ko-KR" sz="1200" dirty="0"/>
              <a:t>), </a:t>
            </a:r>
            <a:r>
              <a:rPr lang="ko-KR" altLang="en-US" sz="1200" dirty="0"/>
              <a:t>재고구분</a:t>
            </a:r>
            <a:r>
              <a:rPr lang="en-US" altLang="ko-KR" sz="1200" dirty="0"/>
              <a:t>, </a:t>
            </a:r>
            <a:r>
              <a:rPr lang="ko-KR" altLang="en-US" sz="1200" dirty="0"/>
              <a:t>발생사유</a:t>
            </a:r>
            <a:r>
              <a:rPr lang="en-US" altLang="ko-KR" sz="1200" dirty="0"/>
              <a:t>, Location, </a:t>
            </a:r>
            <a:r>
              <a:rPr lang="ko-KR" altLang="en-US" sz="1200" dirty="0"/>
              <a:t>등록자</a:t>
            </a:r>
          </a:p>
          <a:p>
            <a:pPr lvl="0">
              <a:defRPr/>
            </a:pPr>
            <a:r>
              <a:rPr lang="en-US" altLang="ko-KR" sz="1200" dirty="0"/>
              <a:t>    &gt; </a:t>
            </a:r>
            <a:r>
              <a:rPr lang="ko-KR" altLang="en-US" sz="1200" dirty="0"/>
              <a:t>조건에 맞는 재고리스트가 조회됨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2. </a:t>
            </a:r>
            <a:r>
              <a:rPr lang="ko-KR" altLang="en-US" sz="1200" b="1" dirty="0"/>
              <a:t>등록</a:t>
            </a:r>
            <a:endParaRPr lang="en-US" altLang="ko-KR" sz="1200" b="1" dirty="0"/>
          </a:p>
          <a:p>
            <a:pPr lvl="0">
              <a:defRPr/>
            </a:pPr>
            <a:r>
              <a:rPr lang="ko-KR" altLang="en-US" sz="1200" dirty="0"/>
              <a:t>① 등록 버튼 클릭하여 재고 등록 할 수 있음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3. </a:t>
            </a:r>
            <a:r>
              <a:rPr lang="ko-KR" altLang="en-US" sz="1200" b="1" dirty="0"/>
              <a:t>삭제</a:t>
            </a:r>
          </a:p>
          <a:p>
            <a:pPr lvl="0">
              <a:defRPr/>
            </a:pPr>
            <a:r>
              <a:rPr lang="ko-KR" altLang="en-US" sz="1200" dirty="0"/>
              <a:t>① 체크박스를 체크 하고 삭제버튼 클릭하면 해당 재고를 삭제 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할 수 있음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31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재고관리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7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.2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재고관리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발생된 재고 등록 및 조회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121B366-0547-6C56-3564-0E13D4592E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451" y="2496464"/>
            <a:ext cx="4570534" cy="86052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ED15EB4-2EC7-17C7-AA8C-BDE0FE4F2C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408" y="3471500"/>
            <a:ext cx="3722472" cy="141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62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 dirty="0"/>
              <a:t>1. </a:t>
            </a:r>
            <a:r>
              <a:rPr lang="ko-KR" altLang="en-US" sz="1200" b="1" dirty="0"/>
              <a:t>조회</a:t>
            </a:r>
          </a:p>
          <a:p>
            <a:pPr lvl="0">
              <a:defRPr/>
            </a:pPr>
            <a:r>
              <a:rPr lang="ko-KR" altLang="en-US" sz="1200" dirty="0"/>
              <a:t>① 조회 조건 넣지 않고 조회 시 모든 잉여 재고리스트 조회      </a:t>
            </a:r>
          </a:p>
          <a:p>
            <a:pPr lvl="0">
              <a:defRPr/>
            </a:pPr>
            <a:r>
              <a:rPr lang="ko-KR" altLang="en-US" sz="1200" dirty="0"/>
              <a:t>② 조회 조건 </a:t>
            </a:r>
            <a:r>
              <a:rPr lang="en-US" altLang="ko-KR" sz="1200" dirty="0"/>
              <a:t>: </a:t>
            </a:r>
            <a:r>
              <a:rPr lang="ko-KR" altLang="en-US" sz="1200" dirty="0"/>
              <a:t>년도</a:t>
            </a:r>
            <a:r>
              <a:rPr lang="en-US" altLang="ko-KR" sz="1200" dirty="0"/>
              <a:t>, </a:t>
            </a:r>
            <a:r>
              <a:rPr lang="ko-KR" altLang="en-US" sz="1200" dirty="0"/>
              <a:t>프로젝트번호</a:t>
            </a:r>
            <a:r>
              <a:rPr lang="en-US" altLang="ko-KR" sz="1200" dirty="0"/>
              <a:t>, Unit Name, </a:t>
            </a:r>
            <a:r>
              <a:rPr lang="ko-KR" altLang="en-US" sz="1200" dirty="0"/>
              <a:t>품번</a:t>
            </a:r>
            <a:r>
              <a:rPr lang="en-US" altLang="ko-KR" sz="1200" dirty="0"/>
              <a:t>, </a:t>
            </a:r>
            <a:r>
              <a:rPr lang="ko-KR" altLang="en-US" sz="1200" dirty="0"/>
              <a:t>품명</a:t>
            </a:r>
            <a:r>
              <a:rPr lang="en-US" altLang="ko-KR" sz="1200" dirty="0"/>
              <a:t>, </a:t>
            </a:r>
          </a:p>
          <a:p>
            <a:pPr lvl="0">
              <a:defRPr/>
            </a:pPr>
            <a:r>
              <a:rPr lang="en-US" altLang="ko-KR" sz="1200" dirty="0"/>
              <a:t>    </a:t>
            </a:r>
            <a:r>
              <a:rPr lang="ko-KR" altLang="en-US" sz="1200" dirty="0"/>
              <a:t>사양</a:t>
            </a:r>
            <a:r>
              <a:rPr lang="en-US" altLang="ko-KR" sz="1200" dirty="0"/>
              <a:t>(</a:t>
            </a:r>
            <a:r>
              <a:rPr lang="ko-KR" altLang="en-US" sz="1200" dirty="0"/>
              <a:t>규격</a:t>
            </a:r>
            <a:r>
              <a:rPr lang="en-US" altLang="ko-KR" sz="1200" dirty="0"/>
              <a:t>), </a:t>
            </a:r>
            <a:r>
              <a:rPr lang="ko-KR" altLang="en-US" sz="1200" dirty="0"/>
              <a:t>재고구분</a:t>
            </a:r>
            <a:r>
              <a:rPr lang="en-US" altLang="ko-KR" sz="1200" dirty="0"/>
              <a:t>, </a:t>
            </a:r>
            <a:r>
              <a:rPr lang="ko-KR" altLang="en-US" sz="1200" dirty="0"/>
              <a:t>발생사유</a:t>
            </a:r>
            <a:r>
              <a:rPr lang="en-US" altLang="ko-KR" sz="1200" dirty="0"/>
              <a:t>, Location, </a:t>
            </a:r>
            <a:r>
              <a:rPr lang="ko-KR" altLang="en-US" sz="1200" dirty="0"/>
              <a:t>등록자</a:t>
            </a:r>
          </a:p>
          <a:p>
            <a:pPr lvl="0">
              <a:defRPr/>
            </a:pPr>
            <a:r>
              <a:rPr lang="en-US" altLang="ko-KR" sz="1200" dirty="0"/>
              <a:t>    &gt; </a:t>
            </a:r>
            <a:r>
              <a:rPr lang="ko-KR" altLang="en-US" sz="1200" dirty="0"/>
              <a:t>조건에 맞는 잉여 재고리스트가 조회됨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2. </a:t>
            </a:r>
            <a:r>
              <a:rPr lang="ko-KR" altLang="en-US" sz="1200" b="1" dirty="0"/>
              <a:t>자재투입등록</a:t>
            </a:r>
            <a:endParaRPr lang="en-US" altLang="ko-KR" sz="1200" b="1" dirty="0"/>
          </a:p>
          <a:p>
            <a:pPr lvl="0">
              <a:defRPr/>
            </a:pPr>
            <a:r>
              <a:rPr lang="ko-KR" altLang="en-US" sz="1200" dirty="0"/>
              <a:t>① 자재투입등록 버튼 클릭하여 자재투입 내용 등록 할 수 있음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※ </a:t>
            </a:r>
            <a:r>
              <a:rPr lang="ko-KR" altLang="en-US" sz="1200" b="1" dirty="0"/>
              <a:t>총투입수량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잔여수량 클릭 시 자재투입 내역 확인 할 수 </a:t>
            </a:r>
            <a:endParaRPr lang="en-US" altLang="ko-KR" sz="1200" b="1" dirty="0"/>
          </a:p>
          <a:p>
            <a:pPr lvl="0">
              <a:defRPr/>
            </a:pPr>
            <a:r>
              <a:rPr lang="en-US" altLang="ko-KR" sz="1200" b="1" dirty="0"/>
              <a:t>   </a:t>
            </a:r>
            <a:r>
              <a:rPr lang="ko-KR" altLang="en-US" sz="1200" b="1" dirty="0"/>
              <a:t>있음</a:t>
            </a:r>
            <a:endParaRPr lang="en-US" altLang="ko-KR" sz="1200" dirty="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32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재고관리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7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.3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재고투입관리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잉여 자재 투입 내역을 등록하고 관리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40047BD-4621-8A3F-04D8-E1D6F9985C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106" y="2420890"/>
            <a:ext cx="4536504" cy="86409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C9097ECC-41B6-D4F5-AFC8-F93604D199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450" y="4725063"/>
            <a:ext cx="2911878" cy="1180491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F2E6EC9A-E0F4-CE59-78AB-83D47D1A93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778" y="3413438"/>
            <a:ext cx="3893160" cy="132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22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defRPr/>
            </a:pPr>
            <a:r>
              <a:rPr lang="en-US" altLang="ko-KR" sz="1200" b="1" dirty="0"/>
              <a:t>1. </a:t>
            </a:r>
            <a:r>
              <a:rPr lang="ko-KR" altLang="en-US" sz="1200" b="1" dirty="0"/>
              <a:t>조회</a:t>
            </a:r>
          </a:p>
          <a:p>
            <a:pPr lvl="0">
              <a:defRPr/>
            </a:pPr>
            <a:r>
              <a:rPr lang="ko-KR" altLang="en-US" sz="1200" dirty="0"/>
              <a:t>① 조회 조건 넣지 않고 조회 시 모든 </a:t>
            </a:r>
            <a:r>
              <a:rPr lang="en-US" altLang="ko-KR" sz="1200" dirty="0"/>
              <a:t>CS</a:t>
            </a:r>
            <a:r>
              <a:rPr lang="ko-KR" altLang="en-US" sz="1200" dirty="0"/>
              <a:t>현황 조회      </a:t>
            </a:r>
          </a:p>
          <a:p>
            <a:pPr lvl="0">
              <a:defRPr/>
            </a:pPr>
            <a:r>
              <a:rPr lang="ko-KR" altLang="en-US" sz="1200" dirty="0"/>
              <a:t>② 조회 조건 </a:t>
            </a:r>
            <a:r>
              <a:rPr lang="en-US" altLang="ko-KR" sz="1200" dirty="0"/>
              <a:t>: </a:t>
            </a:r>
            <a:r>
              <a:rPr lang="ko-KR" altLang="en-US" sz="1200" dirty="0"/>
              <a:t>년도</a:t>
            </a:r>
            <a:r>
              <a:rPr lang="en-US" altLang="ko-KR" sz="1200" dirty="0"/>
              <a:t>, </a:t>
            </a:r>
            <a:r>
              <a:rPr lang="ko-KR" altLang="en-US" sz="1200" dirty="0"/>
              <a:t>제품구분</a:t>
            </a:r>
            <a:r>
              <a:rPr lang="en-US" altLang="ko-KR" sz="1200" dirty="0"/>
              <a:t>, </a:t>
            </a:r>
            <a:r>
              <a:rPr lang="ko-KR" altLang="en-US" sz="1200" dirty="0"/>
              <a:t>당사프로젝트번호</a:t>
            </a:r>
            <a:r>
              <a:rPr lang="en-US" altLang="ko-KR" sz="1200" dirty="0"/>
              <a:t>, </a:t>
            </a:r>
            <a:r>
              <a:rPr lang="ko-KR" altLang="en-US" sz="1200" dirty="0"/>
              <a:t>유</a:t>
            </a:r>
            <a:r>
              <a:rPr lang="en-US" altLang="ko-KR" sz="1200" dirty="0"/>
              <a:t>/</a:t>
            </a:r>
            <a:r>
              <a:rPr lang="ko-KR" altLang="en-US" sz="1200" dirty="0"/>
              <a:t>무상</a:t>
            </a:r>
            <a:r>
              <a:rPr lang="en-US" altLang="ko-KR" sz="1200" dirty="0"/>
              <a:t>, </a:t>
            </a:r>
          </a:p>
          <a:p>
            <a:pPr lvl="0">
              <a:defRPr/>
            </a:pPr>
            <a:r>
              <a:rPr lang="en-US" altLang="ko-KR" sz="1200" dirty="0"/>
              <a:t>    CS</a:t>
            </a:r>
            <a:r>
              <a:rPr lang="ko-KR" altLang="en-US" sz="1200" dirty="0"/>
              <a:t>구분</a:t>
            </a:r>
            <a:r>
              <a:rPr lang="en-US" altLang="ko-KR" sz="1200" dirty="0"/>
              <a:t>, </a:t>
            </a:r>
            <a:r>
              <a:rPr lang="ko-KR" altLang="en-US" sz="1200" dirty="0"/>
              <a:t>유형</a:t>
            </a:r>
            <a:endParaRPr lang="en-US" altLang="ko-KR" sz="1200" dirty="0"/>
          </a:p>
          <a:p>
            <a:pPr lvl="0">
              <a:defRPr/>
            </a:pPr>
            <a:r>
              <a:rPr lang="en-US" altLang="ko-KR" sz="1200" dirty="0"/>
              <a:t>    &gt; </a:t>
            </a:r>
            <a:r>
              <a:rPr lang="ko-KR" altLang="en-US" sz="1200" dirty="0"/>
              <a:t>조건에 맞는 </a:t>
            </a:r>
            <a:r>
              <a:rPr lang="en-US" altLang="ko-KR" sz="1200" dirty="0"/>
              <a:t>CS </a:t>
            </a:r>
            <a:r>
              <a:rPr lang="ko-KR" altLang="en-US" sz="1200" dirty="0"/>
              <a:t>현황 조회됨</a:t>
            </a: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endParaRPr lang="en-US" altLang="ko-KR" sz="1200" dirty="0"/>
          </a:p>
          <a:p>
            <a:pPr lvl="0">
              <a:defRPr/>
            </a:pPr>
            <a:r>
              <a:rPr lang="en-US" altLang="ko-KR" sz="1200" b="1" dirty="0"/>
              <a:t>※ </a:t>
            </a:r>
            <a:r>
              <a:rPr lang="ko-KR" altLang="en-US" sz="1200" b="1" dirty="0"/>
              <a:t>숫자 클릭 시 해당 </a:t>
            </a:r>
            <a:r>
              <a:rPr lang="en-US" altLang="ko-KR" sz="1200" b="1" dirty="0"/>
              <a:t>CS </a:t>
            </a:r>
            <a:r>
              <a:rPr lang="ko-KR" altLang="en-US" sz="1200" b="1" dirty="0"/>
              <a:t>목록으로 이동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상세 내용을 확인할 수 </a:t>
            </a:r>
            <a:endParaRPr lang="en-US" altLang="ko-KR" sz="1200" b="1" dirty="0"/>
          </a:p>
          <a:p>
            <a:pPr lvl="0">
              <a:defRPr/>
            </a:pPr>
            <a:r>
              <a:rPr lang="en-US" altLang="ko-KR" sz="1200" b="1" dirty="0"/>
              <a:t>   </a:t>
            </a:r>
            <a:r>
              <a:rPr lang="ko-KR" altLang="en-US" sz="1200" b="1" dirty="0"/>
              <a:t>있음</a:t>
            </a:r>
            <a:endParaRPr lang="en-US" altLang="ko-KR" sz="1200" dirty="0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33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CS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8.1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lang="ko-KR" altLang="en-US" sz="1600" dirty="0">
                <a:solidFill>
                  <a:srgbClr val="000000"/>
                </a:solidFill>
                <a:latin typeface="굴림체"/>
                <a:ea typeface="굴림체"/>
              </a:rPr>
              <a:t>현황</a:t>
            </a:r>
            <a:endParaRPr kumimoji="0" lang="ko-KR" altLang="en-US" sz="1600" b="0" i="0" u="none" strike="noStrike" kern="1200" cap="none" spc="0" normalizeH="0" baseline="0" dirty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A/S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등록 및 조회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,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검색조건별 조회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95757F9-DF81-17D2-BB0B-ACF0A9EB56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465" y="2582753"/>
            <a:ext cx="4644515" cy="90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80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 dirty="0">
                <a:ea typeface="굴림체"/>
                <a:sym typeface="Wingdings"/>
              </a:rPr>
              <a:t>1. CS</a:t>
            </a:r>
            <a:r>
              <a:rPr lang="ko-KR" altLang="en-US" sz="1200" b="1" dirty="0">
                <a:ea typeface="굴림체"/>
                <a:sym typeface="Wingdings"/>
              </a:rPr>
              <a:t> 등록 및 조치</a:t>
            </a:r>
            <a:endParaRPr lang="en-US" altLang="ko-KR" sz="1200" b="1" dirty="0">
              <a:ea typeface="굴림체"/>
              <a:sym typeface="Wingdings"/>
            </a:endParaRPr>
          </a:p>
          <a:p>
            <a:pPr lvl="0">
              <a:defRPr/>
            </a:pPr>
            <a:r>
              <a:rPr lang="ko-KR" altLang="en-US" sz="1200" dirty="0"/>
              <a:t>①</a:t>
            </a:r>
            <a:r>
              <a:rPr lang="en-US" altLang="ko-KR" sz="1200" dirty="0">
                <a:ea typeface="굴림체"/>
                <a:sym typeface="Wingdings"/>
              </a:rPr>
              <a:t> </a:t>
            </a:r>
            <a:r>
              <a:rPr lang="ko-KR" altLang="en-US" sz="1200" dirty="0">
                <a:ea typeface="굴림체"/>
                <a:sym typeface="Wingdings"/>
              </a:rPr>
              <a:t>등록창에서 문제점 현상 이미지</a:t>
            </a:r>
            <a:r>
              <a:rPr lang="en-US" altLang="ko-KR" sz="1200" dirty="0">
                <a:ea typeface="굴림체"/>
                <a:sym typeface="Wingdings"/>
              </a:rPr>
              <a:t>, </a:t>
            </a:r>
            <a:r>
              <a:rPr lang="ko-KR" altLang="en-US" sz="1200" dirty="0">
                <a:ea typeface="굴림체"/>
                <a:sym typeface="Wingdings"/>
              </a:rPr>
              <a:t>조치내역 이미지 다중 </a:t>
            </a:r>
            <a:endParaRPr lang="en-US" altLang="ko-KR" sz="1200" dirty="0">
              <a:ea typeface="굴림체"/>
              <a:sym typeface="Wingdings"/>
            </a:endParaRPr>
          </a:p>
          <a:p>
            <a:pPr lvl="0">
              <a:defRPr/>
            </a:pPr>
            <a:r>
              <a:rPr lang="ko-KR" altLang="en-US" sz="1200" dirty="0">
                <a:ea typeface="굴림체"/>
                <a:sym typeface="Wingdings"/>
              </a:rPr>
              <a:t>   삽입 가능</a:t>
            </a:r>
          </a:p>
          <a:p>
            <a:pPr lvl="0">
              <a:defRPr/>
            </a:pPr>
            <a:r>
              <a:rPr lang="ko-KR" altLang="en-US" sz="1200" dirty="0"/>
              <a:t>②</a:t>
            </a:r>
            <a:r>
              <a:rPr lang="ko-KR" altLang="en-US" sz="1200" dirty="0">
                <a:ea typeface="굴림체"/>
                <a:sym typeface="Wingdings"/>
              </a:rPr>
              <a:t> 시작일 종료일 작업시간 </a:t>
            </a:r>
            <a:r>
              <a:rPr lang="ko-KR" altLang="en-US" sz="1200" dirty="0" err="1">
                <a:ea typeface="굴림체"/>
                <a:sym typeface="Wingdings"/>
              </a:rPr>
              <a:t>임단가</a:t>
            </a:r>
            <a:r>
              <a:rPr lang="ko-KR" altLang="en-US" sz="1200" dirty="0">
                <a:ea typeface="굴림체"/>
                <a:sym typeface="Wingdings"/>
              </a:rPr>
              <a:t> 등 입력 시 발생비용 자동</a:t>
            </a:r>
            <a:endParaRPr lang="en-US" altLang="ko-KR" sz="1200" dirty="0"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dirty="0">
                <a:ea typeface="굴림체"/>
                <a:sym typeface="Wingdings"/>
              </a:rPr>
              <a:t>   </a:t>
            </a:r>
            <a:r>
              <a:rPr lang="ko-KR" altLang="en-US" sz="1200" dirty="0">
                <a:ea typeface="굴림체"/>
                <a:sym typeface="Wingdings"/>
              </a:rPr>
              <a:t>계산</a:t>
            </a:r>
          </a:p>
          <a:p>
            <a:pPr lvl="0">
              <a:defRPr/>
            </a:pPr>
            <a:r>
              <a:rPr lang="en-US" altLang="ko-KR" sz="1200" dirty="0">
                <a:ea typeface="굴림체"/>
                <a:sym typeface="Wingdings"/>
              </a:rPr>
              <a:t>③ </a:t>
            </a:r>
            <a:r>
              <a:rPr lang="ko-KR" altLang="en-US" sz="1200" dirty="0" err="1">
                <a:ea typeface="굴림체"/>
                <a:sym typeface="Wingdings"/>
              </a:rPr>
              <a:t>결재완료되지</a:t>
            </a:r>
            <a:r>
              <a:rPr lang="ko-KR" altLang="en-US" sz="1200" dirty="0">
                <a:ea typeface="굴림체"/>
                <a:sym typeface="Wingdings"/>
              </a:rPr>
              <a:t> 않은 건에 대해서 삭제 가능</a:t>
            </a:r>
          </a:p>
          <a:p>
            <a:pPr lvl="0">
              <a:defRPr/>
            </a:pPr>
            <a:endParaRPr lang="en-US" altLang="ko-KR" sz="1200" b="1" dirty="0"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b="1" dirty="0">
                <a:ea typeface="굴림체"/>
                <a:sym typeface="Wingdings"/>
              </a:rPr>
              <a:t>2. </a:t>
            </a:r>
            <a:r>
              <a:rPr lang="ko-KR" altLang="en-US" sz="1200" b="1" dirty="0">
                <a:ea typeface="굴림체"/>
                <a:sym typeface="Wingdings"/>
              </a:rPr>
              <a:t>조회</a:t>
            </a:r>
            <a:endParaRPr lang="en-US" altLang="ko-KR" sz="1200" b="1" dirty="0">
              <a:ea typeface="굴림체"/>
              <a:sym typeface="Wingdings"/>
            </a:endParaRPr>
          </a:p>
          <a:p>
            <a:pPr lvl="0">
              <a:defRPr/>
            </a:pPr>
            <a:r>
              <a:rPr lang="ko-KR" altLang="en-US" sz="1200" dirty="0"/>
              <a:t>①</a:t>
            </a:r>
            <a:r>
              <a:rPr lang="ko-KR" altLang="en-US" sz="1200" dirty="0">
                <a:ea typeface="굴림체"/>
                <a:sym typeface="Wingdings"/>
              </a:rPr>
              <a:t> 년도</a:t>
            </a:r>
            <a:r>
              <a:rPr lang="en-US" altLang="ko-KR" sz="1200" dirty="0">
                <a:ea typeface="굴림체"/>
                <a:sym typeface="Wingdings"/>
              </a:rPr>
              <a:t>, </a:t>
            </a:r>
            <a:r>
              <a:rPr lang="ko-KR" altLang="en-US" sz="1200" dirty="0">
                <a:ea typeface="굴림체"/>
                <a:sym typeface="Wingdings"/>
              </a:rPr>
              <a:t>제품구분</a:t>
            </a:r>
            <a:r>
              <a:rPr lang="en-US" altLang="ko-KR" sz="1200" dirty="0">
                <a:ea typeface="굴림체"/>
                <a:sym typeface="Wingdings"/>
              </a:rPr>
              <a:t>, </a:t>
            </a:r>
            <a:r>
              <a:rPr lang="ko-KR" altLang="en-US" sz="1200" dirty="0">
                <a:ea typeface="굴림체"/>
                <a:sym typeface="Wingdings"/>
              </a:rPr>
              <a:t>당사프로젝트번호</a:t>
            </a:r>
            <a:r>
              <a:rPr lang="en-US" altLang="ko-KR" sz="1200" dirty="0">
                <a:ea typeface="굴림체"/>
                <a:sym typeface="Wingdings"/>
              </a:rPr>
              <a:t>, </a:t>
            </a:r>
            <a:r>
              <a:rPr lang="ko-KR" altLang="en-US" sz="1200" dirty="0">
                <a:ea typeface="굴림체"/>
                <a:sym typeface="Wingdings"/>
              </a:rPr>
              <a:t>유</a:t>
            </a:r>
            <a:r>
              <a:rPr lang="en-US" altLang="ko-KR" sz="1200" dirty="0">
                <a:ea typeface="굴림체"/>
                <a:sym typeface="Wingdings"/>
              </a:rPr>
              <a:t>/</a:t>
            </a:r>
            <a:r>
              <a:rPr lang="ko-KR" altLang="en-US" sz="1200" dirty="0">
                <a:ea typeface="굴림체"/>
                <a:sym typeface="Wingdings"/>
              </a:rPr>
              <a:t>무상</a:t>
            </a:r>
            <a:r>
              <a:rPr lang="en-US" altLang="ko-KR" sz="1200" dirty="0">
                <a:ea typeface="굴림체"/>
                <a:sym typeface="Wingdings"/>
              </a:rPr>
              <a:t>, </a:t>
            </a:r>
            <a:r>
              <a:rPr lang="ko-KR" altLang="en-US" sz="1200" dirty="0">
                <a:ea typeface="굴림체"/>
                <a:sym typeface="Wingdings"/>
              </a:rPr>
              <a:t>접수일</a:t>
            </a:r>
            <a:r>
              <a:rPr lang="en-US" altLang="ko-KR" sz="1200" dirty="0">
                <a:ea typeface="굴림체"/>
                <a:sym typeface="Wingdings"/>
              </a:rPr>
              <a:t>, </a:t>
            </a:r>
            <a:r>
              <a:rPr lang="ko-KR" altLang="en-US" sz="1200" dirty="0">
                <a:ea typeface="굴림체"/>
                <a:sym typeface="Wingdings"/>
              </a:rPr>
              <a:t>조</a:t>
            </a:r>
            <a:endParaRPr lang="en-US" altLang="ko-KR" sz="1200" dirty="0"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dirty="0">
                <a:ea typeface="굴림체"/>
                <a:sym typeface="Wingdings"/>
              </a:rPr>
              <a:t>   </a:t>
            </a:r>
            <a:r>
              <a:rPr lang="ko-KR" altLang="en-US" sz="1200" dirty="0">
                <a:ea typeface="굴림체"/>
                <a:sym typeface="Wingdings"/>
              </a:rPr>
              <a:t>치담당자</a:t>
            </a:r>
            <a:r>
              <a:rPr lang="en-US" altLang="ko-KR" sz="1200" dirty="0">
                <a:ea typeface="굴림체"/>
                <a:sym typeface="Wingdings"/>
              </a:rPr>
              <a:t>, </a:t>
            </a:r>
            <a:r>
              <a:rPr lang="ko-KR" altLang="en-US" sz="1200" dirty="0">
                <a:ea typeface="굴림체"/>
                <a:sym typeface="Wingdings"/>
              </a:rPr>
              <a:t>조치완료일</a:t>
            </a:r>
            <a:r>
              <a:rPr lang="en-US" altLang="ko-KR" sz="1200" dirty="0">
                <a:ea typeface="굴림체"/>
                <a:sym typeface="Wingdings"/>
              </a:rPr>
              <a:t>, </a:t>
            </a:r>
            <a:r>
              <a:rPr lang="ko-KR" altLang="en-US" sz="1200" dirty="0">
                <a:ea typeface="굴림체"/>
                <a:sym typeface="Wingdings"/>
              </a:rPr>
              <a:t>상태를 조건으로 조회 가능</a:t>
            </a:r>
          </a:p>
          <a:p>
            <a:pPr lvl="0">
              <a:defRPr/>
            </a:pPr>
            <a:endParaRPr lang="en-US" altLang="ko-KR" sz="1200" b="1" dirty="0">
              <a:latin typeface="굴림체"/>
              <a:ea typeface="굴림체"/>
              <a:sym typeface="Wingdings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34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굴림체"/>
                <a:ea typeface="굴림체"/>
              </a:rPr>
              <a:t>  CS</a:t>
            </a:r>
            <a:r>
              <a:rPr lang="ko-KR" altLang="en-US" sz="1400" b="1" dirty="0">
                <a:solidFill>
                  <a:schemeClr val="bg1"/>
                </a:solidFill>
                <a:latin typeface="굴림체"/>
                <a:ea typeface="굴림체"/>
              </a:rPr>
              <a:t>관리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3-1)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사용자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8.2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C</a:t>
            </a: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S </a:t>
            </a:r>
            <a:r>
              <a:rPr lang="ko-KR" altLang="en-US" sz="1600" dirty="0">
                <a:solidFill>
                  <a:srgbClr val="000000"/>
                </a:solidFill>
                <a:latin typeface="굴림체"/>
                <a:ea typeface="굴림체"/>
              </a:rPr>
              <a:t>등록 및 조회</a:t>
            </a:r>
            <a:endParaRPr kumimoji="0" lang="ko-KR" altLang="en-US" sz="1600" b="0" i="0" u="none" strike="noStrike" kern="1200" cap="none" spc="0" normalizeH="0" baseline="0" dirty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CS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등록 및 조회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,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검색조건별 조회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5FD5E7C-2874-A274-9113-A8EA110D78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450" y="2402973"/>
            <a:ext cx="3285644" cy="2610246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12480DD4-151B-D056-D9EB-01A360439A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207" y="5157240"/>
            <a:ext cx="4506773" cy="77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1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 dirty="0">
                <a:latin typeface="굴림체"/>
                <a:ea typeface="굴림체"/>
                <a:sym typeface="Wingdings"/>
              </a:rPr>
              <a:t>1.  </a:t>
            </a:r>
            <a:r>
              <a:rPr lang="ko-KR" altLang="en-US" sz="1200" b="1" dirty="0">
                <a:latin typeface="굴림체"/>
                <a:ea typeface="굴림체"/>
                <a:sym typeface="Wingdings"/>
              </a:rPr>
              <a:t>메뉴관리</a:t>
            </a:r>
          </a:p>
          <a:p>
            <a:pPr marL="0" indent="0">
              <a:buFont typeface="Wingdings"/>
              <a:buNone/>
              <a:defRPr/>
            </a:pPr>
            <a:endParaRPr lang="en-US" altLang="ko-KR" sz="1200" b="1" dirty="0">
              <a:latin typeface="굴림체"/>
              <a:ea typeface="굴림체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관리자 또는 사용자의 메뉴를 설정한다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메뉴의 순서는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SEQ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를 활용하여 작성한다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권한 설정을 통하여 사용자가 접근할 수 있는 메뉴의 </a:t>
            </a:r>
            <a:endParaRPr lang="en-US" altLang="ko-KR" sz="1200" dirty="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  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권한을 설정한다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endParaRPr lang="en-US" altLang="ko-KR" sz="1200" dirty="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   1)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메뉴 추가</a:t>
            </a:r>
          </a:p>
          <a:p>
            <a:pPr marL="0" indent="0">
              <a:buFont typeface="Arial"/>
              <a:buNone/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   2)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메뉴 삭제</a:t>
            </a:r>
          </a:p>
          <a:p>
            <a:pPr marL="0" indent="0">
              <a:buFont typeface="Arial"/>
              <a:buNone/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   3)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메뉴 수정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35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관리자</a:t>
            </a: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(ADMIN)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3-2)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관리자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9.1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lang="ko-KR" altLang="en-US" sz="1600" dirty="0">
                <a:solidFill>
                  <a:srgbClr val="000000"/>
                </a:solidFill>
                <a:latin typeface="굴림체"/>
                <a:ea typeface="굴림체"/>
              </a:rPr>
              <a:t>메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뉴관리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시스템의 운영자 및 사용자 </a:t>
            </a:r>
            <a:r>
              <a:rPr lang="ko-KR" altLang="en-US" sz="1600" dirty="0">
                <a:solidFill>
                  <a:srgbClr val="000000"/>
                </a:solidFill>
                <a:latin typeface="굴림체"/>
                <a:ea typeface="굴림체"/>
              </a:rPr>
              <a:t>메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뉴 추가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,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수정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,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삭제 관리</a:t>
            </a:r>
          </a:p>
        </p:txBody>
      </p:sp>
      <p:pic>
        <p:nvPicPr>
          <p:cNvPr id="54" name="그림 53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344424" y="2564891"/>
            <a:ext cx="4399642" cy="30963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 dirty="0">
                <a:latin typeface="굴림체"/>
                <a:ea typeface="굴림체"/>
                <a:sym typeface="Wingdings"/>
              </a:rPr>
              <a:t>1.  </a:t>
            </a:r>
            <a:r>
              <a:rPr lang="ko-KR" altLang="en-US" sz="1200" b="1" dirty="0">
                <a:latin typeface="굴림체"/>
                <a:ea typeface="굴림체"/>
                <a:sym typeface="Wingdings"/>
              </a:rPr>
              <a:t>권한관리</a:t>
            </a:r>
          </a:p>
          <a:p>
            <a:pPr marL="0" indent="0">
              <a:buFont typeface="Wingdings"/>
              <a:buNone/>
              <a:defRPr/>
            </a:pPr>
            <a:endParaRPr lang="en-US" altLang="ko-KR" sz="1200" b="1" dirty="0">
              <a:latin typeface="굴림체"/>
              <a:ea typeface="굴림체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사용자 그룹의 권한을 관리한다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소속인원 클릭 시 권한관리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POP-UP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이 호출된다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우측에 소속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dirty="0" err="1">
                <a:latin typeface="굴림체"/>
                <a:ea typeface="굴림체"/>
                <a:sym typeface="Wingdings"/>
              </a:rPr>
              <a:t>팀명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이름 중 한가지 이상 작성한후 </a:t>
            </a:r>
            <a:endParaRPr lang="en-US" altLang="ko-KR" sz="1200" dirty="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  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조회를 한 뒤 선택 후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&lt;&lt;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버튼으로 권한을 추가한다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.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    </a:t>
            </a:r>
          </a:p>
          <a:p>
            <a:pPr marL="0" indent="0">
              <a:buFont typeface="Arial"/>
              <a:buNone/>
              <a:defRPr/>
            </a:pPr>
            <a:endParaRPr lang="en-US" altLang="ko-KR" sz="1200" dirty="0">
              <a:latin typeface="굴림체"/>
              <a:ea typeface="굴림체"/>
              <a:sym typeface="Wingdings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36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관리자</a:t>
            </a: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(ADMIN)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3-2)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관리자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9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.2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권한 및 사용자 관리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권한그룹 생성 및 구성메뉴와의 매칭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05FBC84-7202-8A06-3196-0C9FB24DB1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87" y="2492870"/>
            <a:ext cx="4115422" cy="24761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 dirty="0">
                <a:latin typeface="굴림체"/>
                <a:ea typeface="굴림체"/>
                <a:sym typeface="Wingdings"/>
              </a:rPr>
              <a:t>2.  </a:t>
            </a:r>
            <a:r>
              <a:rPr lang="ko-KR" altLang="en-US" sz="1200" b="1" dirty="0">
                <a:latin typeface="굴림체"/>
                <a:ea typeface="굴림체"/>
                <a:sym typeface="Wingdings"/>
              </a:rPr>
              <a:t>부서관리</a:t>
            </a:r>
          </a:p>
          <a:p>
            <a:pPr marL="0" indent="0">
              <a:buFont typeface="Wingdings"/>
              <a:buNone/>
              <a:defRPr/>
            </a:pPr>
            <a:endParaRPr lang="en-US" altLang="ko-KR" sz="1200" b="1" dirty="0">
              <a:latin typeface="굴림체"/>
              <a:ea typeface="굴림체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부서 정보를 관리한다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부서 등록버튼으로 부서 등록이 가능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부서명 클릭하여 수정가능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.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37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관리자</a:t>
            </a: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(ADMIN)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3-2)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관리자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9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.2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권한 및 사용자 관리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시스템 사용자 부서 정보 등록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/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관리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C37673A-AC71-1EB5-008D-F32FBD5A4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380" y="2465350"/>
            <a:ext cx="4213269" cy="2295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 dirty="0">
                <a:latin typeface="굴림체"/>
                <a:ea typeface="굴림체"/>
                <a:sym typeface="Wingdings"/>
              </a:rPr>
              <a:t>3.  </a:t>
            </a:r>
            <a:r>
              <a:rPr lang="ko-KR" altLang="en-US" sz="1200" b="1" dirty="0">
                <a:latin typeface="굴림체"/>
                <a:ea typeface="굴림체"/>
                <a:sym typeface="Wingdings"/>
              </a:rPr>
              <a:t>사용자관리</a:t>
            </a:r>
          </a:p>
          <a:p>
            <a:pPr marL="0" indent="0">
              <a:buFont typeface="Wingdings"/>
              <a:buNone/>
              <a:defRPr/>
            </a:pPr>
            <a:endParaRPr lang="en-US" altLang="ko-KR" sz="1200" b="1" dirty="0">
              <a:latin typeface="굴림체"/>
              <a:ea typeface="굴림체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사용자의 정보를 관리한다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사용자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ID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선택 시 사용자 비번관리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POP-UP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이 호출된다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비밀번호는 특수문자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영문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,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숫자 를 혼합하여 사용한다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.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38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관리자</a:t>
            </a: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(ADMIN)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3-2)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관리자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9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.2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권한 및 사용자 관리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시스템 사용자 정보 등록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/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관리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2F64410F-1113-5F70-F522-44A6DC6331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728" y="2464608"/>
            <a:ext cx="4172019" cy="26927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0" indent="0">
              <a:buFont typeface="Arial"/>
              <a:buNone/>
              <a:defRPr/>
            </a:pPr>
            <a:r>
              <a:rPr lang="en-US" altLang="ko-KR" sz="1200" b="1" dirty="0">
                <a:latin typeface="굴림체"/>
                <a:ea typeface="굴림체"/>
                <a:sym typeface="Wingdings"/>
              </a:rPr>
              <a:t>1. </a:t>
            </a:r>
            <a:r>
              <a:rPr lang="ko-KR" altLang="en-US" sz="1200" b="1" dirty="0" err="1">
                <a:latin typeface="굴림체"/>
                <a:ea typeface="굴림체"/>
                <a:sym typeface="Wingdings"/>
              </a:rPr>
              <a:t>공통코드관리</a:t>
            </a:r>
            <a:endParaRPr lang="ko-KR" altLang="en-US" sz="1200" b="1" dirty="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  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코드등록시 분류를 선택하지 않으면 부모 코드로 입력</a:t>
            </a:r>
            <a:endParaRPr lang="en-US" altLang="ko-KR" sz="1200" dirty="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    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된다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분류 선택 시 선택된 코드의 자식 코드로 입력된다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분류를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(1+n)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가지 이상 선택 시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(1+n+1)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단 트리 구조의</a:t>
            </a:r>
            <a:endParaRPr lang="en-US" altLang="ko-KR" sz="1200" dirty="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공통코드가 작성된다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코드의 활성화 여부를 선택 가능하다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39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관리자</a:t>
            </a: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(ADMIN)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3-2)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관리자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9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.3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기준정보관리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시스템에서 사용되는 기준정보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마스터정보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의 코드화 관리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20C1595-9506-D72B-A313-EEB871EDC9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098" y="2360040"/>
            <a:ext cx="4502887" cy="28815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 dirty="0">
                <a:latin typeface="굴림체"/>
                <a:ea typeface="굴림체"/>
                <a:sym typeface="Wingdings"/>
              </a:rPr>
              <a:t>2.  </a:t>
            </a:r>
            <a:r>
              <a:rPr lang="ko-KR" altLang="en-US" sz="1200" b="1" dirty="0">
                <a:latin typeface="굴림체"/>
                <a:ea typeface="굴림체"/>
                <a:sym typeface="Wingdings"/>
              </a:rPr>
              <a:t>공급업체관리</a:t>
            </a:r>
          </a:p>
          <a:p>
            <a:pPr marL="0" indent="0">
              <a:buFont typeface="Wingdings"/>
              <a:buNone/>
              <a:defRPr/>
            </a:pPr>
            <a:endParaRPr lang="en-US" altLang="ko-KR" sz="1200" b="1" dirty="0">
              <a:latin typeface="굴림체"/>
              <a:ea typeface="굴림체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공급업체관리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공급업체의 상호 클릭 시 상세 정보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POP-UP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이 호출된다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활성화 여부를 수정 가능하다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.</a:t>
            </a: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40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관리자</a:t>
            </a: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(ADMIN)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3-2)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관리자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9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.3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기준정보관리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부품 제작 및 공급업체 정보관리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E5CF585-2FF4-DF8D-65B0-50FF164BA1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049" y="2420888"/>
            <a:ext cx="4307892" cy="28852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marL="228600" indent="-228600">
              <a:buAutoNum type="arabicPeriod"/>
              <a:defRPr/>
            </a:pPr>
            <a:r>
              <a:rPr lang="ko-KR" altLang="en-US" sz="1200" b="1" dirty="0">
                <a:latin typeface="굴림체"/>
                <a:ea typeface="굴림체"/>
                <a:sym typeface="Wingdings"/>
              </a:rPr>
              <a:t>파일 다운로드 로그</a:t>
            </a:r>
            <a:endParaRPr lang="en-US" altLang="ko-KR" sz="1200" b="1" dirty="0">
              <a:latin typeface="굴림체"/>
              <a:ea typeface="굴림체"/>
              <a:sym typeface="Wingdings"/>
            </a:endParaRPr>
          </a:p>
          <a:p>
            <a:pPr marL="228600" indent="-228600">
              <a:buAutoNum type="arabicPeriod"/>
              <a:defRPr/>
            </a:pPr>
            <a:endParaRPr lang="ko-KR" altLang="en-US" sz="1200" b="1" dirty="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시스템에 등록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/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첨부되어 있는 자료를 다운로드하면 </a:t>
            </a:r>
            <a:endParaRPr lang="en-US" altLang="ko-KR" sz="1200" dirty="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   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기록관리 된다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.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문제 발생시 정보추적 가능</a:t>
            </a:r>
            <a:endParaRPr lang="en-US" altLang="ko-KR" sz="1200" dirty="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endParaRPr lang="en-US" altLang="ko-KR" sz="1200" dirty="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endParaRPr lang="en-US" altLang="ko-KR" sz="1200" dirty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r>
              <a:rPr lang="en-US" altLang="ko-KR" sz="1200" b="1" dirty="0">
                <a:latin typeface="굴림체"/>
                <a:ea typeface="굴림체"/>
                <a:sym typeface="Wingdings"/>
              </a:rPr>
              <a:t>2. </a:t>
            </a:r>
            <a:r>
              <a:rPr lang="ko-KR" altLang="en-US" sz="1200" b="1" dirty="0">
                <a:latin typeface="굴림체"/>
                <a:ea typeface="굴림체"/>
                <a:sym typeface="Wingdings"/>
              </a:rPr>
              <a:t>로그인 로그</a:t>
            </a:r>
            <a:endParaRPr lang="en-US" altLang="ko-KR" sz="1200" b="1" dirty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endParaRPr lang="ko-KR" altLang="en-US" sz="1200" b="1" dirty="0">
              <a:latin typeface="굴림체"/>
              <a:ea typeface="굴림체"/>
              <a:sym typeface="Wingdings"/>
            </a:endParaRPr>
          </a:p>
          <a:p>
            <a:pPr marL="0" indent="0">
              <a:buFont typeface="Wingdings"/>
              <a:buNone/>
              <a:defRPr/>
            </a:pPr>
            <a:r>
              <a:rPr lang="ko-KR" altLang="en-US" sz="1200" b="1" dirty="0">
                <a:latin typeface="굴림체"/>
                <a:ea typeface="굴림체"/>
                <a:sym typeface="Wingdings"/>
              </a:rPr>
              <a:t> 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시스템사용자 접속기록 관리</a:t>
            </a:r>
          </a:p>
          <a:p>
            <a:pPr marL="0" indent="0">
              <a:buFont typeface="Arial"/>
              <a:buNone/>
              <a:defRPr/>
            </a:pPr>
            <a:endParaRPr lang="ko-KR" altLang="en-US" sz="1200" dirty="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</a:t>
            </a:r>
            <a:endParaRPr lang="en-US" altLang="ko-KR" sz="1200" dirty="0">
              <a:latin typeface="굴림체"/>
              <a:ea typeface="굴림체"/>
              <a:sym typeface="Wingdings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41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chemeClr val="bg1"/>
                </a:solidFill>
                <a:latin typeface="굴림체"/>
                <a:ea typeface="굴림체"/>
              </a:rPr>
              <a:t>관리자</a:t>
            </a: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(ADMIN)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3-2)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관리자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9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.4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System Log</a:t>
            </a:r>
            <a:endParaRPr kumimoji="0" lang="ko-KR" altLang="en-US" sz="1600" b="0" i="0" u="none" strike="noStrike" kern="1200" cap="none" spc="0" normalizeH="0" baseline="0" dirty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사용자 시스템접속 및 파일 다운로드 로그 관리</a:t>
            </a:r>
          </a:p>
        </p:txBody>
      </p:sp>
      <p:pic>
        <p:nvPicPr>
          <p:cNvPr id="60" name="그림 59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73006" y="2492883"/>
            <a:ext cx="4550251" cy="31683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9906000" cy="704850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4"/>
          <a:srcRect r="440"/>
          <a:stretch>
            <a:fillRect/>
          </a:stretch>
        </p:blipFill>
        <p:spPr>
          <a:xfrm>
            <a:off x="0" y="6309320"/>
            <a:ext cx="9906000" cy="606943"/>
          </a:xfrm>
          <a:prstGeom prst="rect">
            <a:avLst/>
          </a:prstGeom>
          <a:noFill/>
          <a:ln w="9525">
            <a:noFill/>
            <a:miter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025008" y="2420888"/>
            <a:ext cx="4536504" cy="3876238"/>
          </a:xfrm>
          <a:prstGeom prst="rect">
            <a:avLst/>
          </a:prstGeom>
          <a:noFill/>
          <a:ln w="15875" cap="flat" cmpd="sng">
            <a:noFill/>
            <a:prstDash val="solid"/>
          </a:ln>
        </p:spPr>
        <p:txBody>
          <a:bodyPr wrap="square">
            <a:noAutofit/>
          </a:bodyPr>
          <a:lstStyle/>
          <a:p>
            <a:pPr lvl="0">
              <a:defRPr/>
            </a:pPr>
            <a:r>
              <a:rPr lang="en-US" altLang="ko-KR" sz="1200" b="1" dirty="0">
                <a:latin typeface="굴림체"/>
                <a:ea typeface="굴림체"/>
                <a:sym typeface="Wingdings"/>
              </a:rPr>
              <a:t>1  TOP MENU</a:t>
            </a:r>
            <a:endParaRPr lang="ko-KR" altLang="en-US" sz="1200" b="1" dirty="0">
              <a:latin typeface="굴림체"/>
              <a:ea typeface="굴림체"/>
              <a:sym typeface="Wingdings"/>
            </a:endParaRPr>
          </a:p>
          <a:p>
            <a:pPr lvl="0">
              <a:defRPr/>
            </a:pPr>
            <a:endParaRPr lang="ko-KR" altLang="en-US" sz="1200" b="1" dirty="0">
              <a:latin typeface="굴림체"/>
              <a:ea typeface="굴림체"/>
              <a:sym typeface="Wingdings"/>
            </a:endParaRPr>
          </a:p>
          <a:p>
            <a:pPr marL="0" indent="0">
              <a:buFont typeface="Wingdings"/>
              <a:buNone/>
              <a:defRPr/>
            </a:pPr>
            <a:r>
              <a:rPr lang="ko-KR" altLang="en-US" sz="1200" b="1" dirty="0">
                <a:latin typeface="굴림체"/>
                <a:ea typeface="굴림체"/>
              </a:rPr>
              <a:t>  </a:t>
            </a:r>
            <a:r>
              <a:rPr lang="en-US" altLang="ko-KR" sz="1200" dirty="0">
                <a:latin typeface="굴림체"/>
                <a:ea typeface="굴림체"/>
              </a:rPr>
              <a:t>1)</a:t>
            </a:r>
            <a:r>
              <a:rPr lang="ko-KR" altLang="en-US" sz="1200" dirty="0">
                <a:latin typeface="굴림체"/>
                <a:ea typeface="굴림체"/>
              </a:rPr>
              <a:t> 결재건수</a:t>
            </a:r>
            <a:r>
              <a:rPr lang="en-US" altLang="ko-KR" sz="1200" dirty="0">
                <a:latin typeface="굴림체"/>
                <a:ea typeface="굴림체"/>
              </a:rPr>
              <a:t> 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 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사용자 본인에게 전달된 결재 건 표시</a:t>
            </a:r>
          </a:p>
          <a:p>
            <a:pPr marL="0" indent="0">
              <a:buFont typeface="Arial"/>
              <a:buNone/>
              <a:defRPr/>
            </a:pPr>
            <a:endParaRPr lang="ko-KR" altLang="en-US" sz="1200" dirty="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2)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공지사항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 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관리자를 통한 공지내역 로그인 시 자동 팝업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 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시스템 사용시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Q&amp;A</a:t>
            </a:r>
          </a:p>
          <a:p>
            <a:pPr marL="0" indent="0">
              <a:buFont typeface="Arial"/>
              <a:buNone/>
              <a:defRPr/>
            </a:pPr>
            <a:endParaRPr lang="en-US" altLang="ko-KR" sz="1200" dirty="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r>
              <a:rPr lang="en-US" altLang="ko-KR" sz="1200" dirty="0">
                <a:latin typeface="굴림체"/>
                <a:ea typeface="굴림체"/>
                <a:sym typeface="Wingdings"/>
              </a:rPr>
              <a:t>  3) 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매뉴얼다운로드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 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 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사용자매뉴얼 다운로드</a:t>
            </a:r>
          </a:p>
          <a:p>
            <a:pPr marL="0" indent="0">
              <a:buFont typeface="Arial"/>
              <a:buNone/>
              <a:defRPr/>
            </a:pPr>
            <a:endParaRPr lang="ko-KR" altLang="en-US" sz="1200" dirty="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4)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</a:t>
            </a:r>
            <a:r>
              <a:rPr lang="ko-KR" altLang="en-US" sz="1200" dirty="0" err="1">
                <a:latin typeface="굴림체"/>
                <a:ea typeface="굴림체"/>
                <a:sym typeface="Wingdings"/>
              </a:rPr>
              <a:t>접속자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정보표시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 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</a:t>
            </a:r>
            <a:r>
              <a:rPr lang="ko-KR" altLang="en-US" sz="1200" dirty="0" err="1">
                <a:latin typeface="굴림체"/>
                <a:ea typeface="굴림체"/>
                <a:sym typeface="Wingdings"/>
              </a:rPr>
              <a:t>접속자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정보표시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 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-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비번 변경</a:t>
            </a:r>
          </a:p>
          <a:p>
            <a:pPr marL="0" indent="0">
              <a:buFont typeface="Arial"/>
              <a:buNone/>
              <a:defRPr/>
            </a:pPr>
            <a:endParaRPr lang="ko-KR" altLang="en-US" sz="1200" dirty="0">
              <a:latin typeface="굴림체"/>
              <a:ea typeface="굴림체"/>
              <a:sym typeface="Wingdings"/>
            </a:endParaRP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 </a:t>
            </a:r>
            <a:r>
              <a:rPr lang="en-US" altLang="ko-KR" sz="1200" dirty="0">
                <a:latin typeface="굴림체"/>
                <a:ea typeface="굴림체"/>
                <a:sym typeface="Wingdings"/>
              </a:rPr>
              <a:t>5)</a:t>
            </a:r>
            <a:r>
              <a:rPr lang="ko-KR" altLang="en-US" sz="1200" dirty="0">
                <a:latin typeface="굴림체"/>
                <a:ea typeface="굴림체"/>
                <a:sym typeface="Wingdings"/>
              </a:rPr>
              <a:t> 로그아웃</a:t>
            </a:r>
          </a:p>
          <a:p>
            <a:pPr marL="0" indent="0">
              <a:buFont typeface="Arial"/>
              <a:buNone/>
              <a:defRPr/>
            </a:pPr>
            <a:r>
              <a:rPr lang="ko-KR" altLang="en-US" sz="1200" dirty="0">
                <a:latin typeface="굴림체"/>
                <a:ea typeface="굴림체"/>
                <a:sym typeface="Wingdings"/>
              </a:rPr>
              <a:t> </a:t>
            </a:r>
            <a:endParaRPr lang="en-US" altLang="ko-KR" sz="1200" dirty="0">
              <a:latin typeface="굴림체"/>
              <a:ea typeface="굴림체"/>
              <a:sym typeface="Wingdings"/>
            </a:endParaRPr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12"/>
          </p:nvPr>
        </p:nvSpPr>
        <p:spPr>
          <a:xfrm>
            <a:off x="9309298" y="6448251"/>
            <a:ext cx="425252" cy="365125"/>
          </a:xfrm>
        </p:spPr>
        <p:txBody>
          <a:bodyPr/>
          <a:lstStyle/>
          <a:p>
            <a:pPr lvl="0">
              <a:defRPr/>
            </a:pPr>
            <a:fld id="{881A75D6-194B-4A9D-B0A1-C42A4EBC40AB}" type="slidenum">
              <a:rPr lang="en-US" altLang="en-US">
                <a:solidFill>
                  <a:schemeClr val="bg1"/>
                </a:solidFill>
              </a:rPr>
              <a:pPr lvl="0">
                <a:defRPr/>
              </a:pPr>
              <a:t>42</a:t>
            </a:fld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7" name="바닥글 개체 틀 36"/>
          <p:cNvSpPr>
            <a:spLocks noGrp="1"/>
          </p:cNvSpPr>
          <p:nvPr>
            <p:ph type="ftr" sz="quarter" idx="11"/>
          </p:nvPr>
        </p:nvSpPr>
        <p:spPr>
          <a:xfrm>
            <a:off x="5942062" y="6448251"/>
            <a:ext cx="3475434" cy="365125"/>
          </a:xfrm>
        </p:spPr>
        <p:txBody>
          <a:bodyPr/>
          <a:lstStyle/>
          <a:p>
            <a:pPr algn="l">
              <a:defRPr/>
            </a:pPr>
            <a:r>
              <a:rPr lang="en-US" altLang="ko-KR" sz="1100" b="1">
                <a:solidFill>
                  <a:schemeClr val="bg1"/>
                </a:solidFill>
              </a:rPr>
              <a:t>Integrated Information Management System</a:t>
            </a:r>
            <a:endParaRPr lang="ko-KR" altLang="en-US" b="1">
              <a:solidFill>
                <a:schemeClr val="bg1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72480" y="1772816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72480" y="2276872"/>
            <a:ext cx="92890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16996" y="1772816"/>
            <a:ext cx="0" cy="4500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2480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이미지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(Image)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6996" y="1772816"/>
            <a:ext cx="4644516" cy="504056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ctr">
              <a:defRPr/>
            </a:pP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  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사용방법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(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설명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/</a:t>
            </a:r>
            <a:r>
              <a:rPr lang="ko-KR" altLang="en-US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순서</a:t>
            </a:r>
            <a:r>
              <a:rPr lang="en-US" altLang="ko-KR" sz="14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굴림체"/>
                <a:ea typeface="굴림체"/>
              </a:rPr>
              <a:t>)</a:t>
            </a:r>
            <a:endParaRPr lang="ko-KR" altLang="en-US" sz="1400" b="1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굴림체"/>
              <a:ea typeface="굴림체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73080" y="332656"/>
            <a:ext cx="4248000" cy="36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algn="r">
              <a:defRPr/>
            </a:pPr>
            <a:r>
              <a:rPr lang="en-US" altLang="ko-KR" sz="1400" b="1">
                <a:solidFill>
                  <a:schemeClr val="bg1"/>
                </a:solidFill>
                <a:latin typeface="굴림체"/>
                <a:ea typeface="굴림체"/>
              </a:rPr>
              <a:t>  TOP MENU</a:t>
            </a:r>
          </a:p>
        </p:txBody>
      </p:sp>
      <p:sp>
        <p:nvSpPr>
          <p:cNvPr id="24" name="평행 사변형 23"/>
          <p:cNvSpPr/>
          <p:nvPr/>
        </p:nvSpPr>
        <p:spPr>
          <a:xfrm>
            <a:off x="5346944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평행 사변형 24"/>
          <p:cNvSpPr/>
          <p:nvPr/>
        </p:nvSpPr>
        <p:spPr>
          <a:xfrm>
            <a:off x="5025008" y="6314082"/>
            <a:ext cx="576064" cy="504057"/>
          </a:xfrm>
          <a:prstGeom prst="parallelogram">
            <a:avLst>
              <a:gd name="adj" fmla="val 5260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172" y="-27384"/>
            <a:ext cx="2648742" cy="720000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/>
          <a:p>
            <a:pPr lvl="0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HY견고딕"/>
                <a:ea typeface="HY견고딕"/>
              </a:rPr>
              <a:t> 3-2)</a:t>
            </a:r>
            <a:r>
              <a:rPr lang="ko-KR" altLang="en-US" sz="2000" b="1" dirty="0">
                <a:solidFill>
                  <a:schemeClr val="bg1"/>
                </a:solidFill>
                <a:latin typeface="HY견고딕"/>
                <a:ea typeface="HY견고딕"/>
              </a:rPr>
              <a:t> 관리자 매뉴얼</a:t>
            </a:r>
          </a:p>
        </p:txBody>
      </p:sp>
      <p:sp>
        <p:nvSpPr>
          <p:cNvPr id="45" name="TextBox 7"/>
          <p:cNvSpPr txBox="1"/>
          <p:nvPr/>
        </p:nvSpPr>
        <p:spPr>
          <a:xfrm>
            <a:off x="272480" y="908720"/>
            <a:ext cx="9289032" cy="584775"/>
          </a:xfrm>
          <a:prstGeom prst="rect">
            <a:avLst/>
          </a:prstGeom>
          <a:solidFill>
            <a:srgbClr val="FFFFFF">
              <a:alpha val="53730"/>
            </a:srgbClr>
          </a:solidFill>
          <a:ln w="3175" cap="rnd">
            <a:noFill/>
            <a:prstDash val="sysDot"/>
          </a:ln>
        </p:spPr>
        <p:txBody>
          <a:bodyPr wrap="square">
            <a:spAutoFit/>
          </a:bodyPr>
          <a:lstStyle/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sz="1600" dirty="0">
                <a:solidFill>
                  <a:srgbClr val="000000"/>
                </a:solidFill>
                <a:latin typeface="굴림체"/>
                <a:ea typeface="굴림체"/>
              </a:rPr>
              <a:t>10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TOP MENU</a:t>
            </a:r>
          </a:p>
          <a:p>
            <a:pPr mar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 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시스템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굴림체"/>
                <a:ea typeface="굴림체"/>
              </a:rPr>
              <a:t>사용자 보조기능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6C1FAF1-5D60-0846-9DE0-EA8A2FE60E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471" y="2510239"/>
            <a:ext cx="4644514" cy="10201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 cmpd="sng">
          <a:solidFill>
            <a:srgbClr val="FF0000"/>
          </a:solidFill>
          <a:prstDash val="solid"/>
        </a:ln>
      </a:spPr>
      <a:bodyPr rtlCol="0" anchor="ctr"/>
      <a:lstStyle>
        <a:defPPr algn="ctr">
          <a:defRPr baseline="-250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bg1">
            <a:alpha val="54000"/>
          </a:schemeClr>
        </a:solidFill>
        <a:ln w="3175" cap="rnd">
          <a:solidFill>
            <a:schemeClr val="tx1">
              <a:lumMod val="75000"/>
              <a:lumOff val="25000"/>
            </a:schemeClr>
          </a:solidFill>
          <a:prstDash val="sysDot"/>
        </a:ln>
      </a:spPr>
      <a:bodyPr wrap="square" rtlCol="0">
        <a:spAutoFit/>
      </a:bodyPr>
      <a:lstStyle>
        <a:defPPr>
          <a:defRPr sz="13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3005</TotalTime>
  <Words>4226</Words>
  <Application>Microsoft Office PowerPoint</Application>
  <PresentationFormat>A4 용지(210x297mm)</PresentationFormat>
  <Paragraphs>951</Paragraphs>
  <Slides>42</Slides>
  <Notes>42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52" baseType="lpstr">
      <vt:lpstr>Google Sans</vt:lpstr>
      <vt:lpstr>HY견고딕</vt:lpstr>
      <vt:lpstr>Noto Sans KR</vt:lpstr>
      <vt:lpstr>굴림체</vt:lpstr>
      <vt:lpstr>나눔고딕OTF ExtraBold</vt:lpstr>
      <vt:lpstr>맑은 고딕</vt:lpstr>
      <vt:lpstr>맑은 고딕</vt:lpstr>
      <vt:lpstr>Arial</vt:lpstr>
      <vt:lpstr>Wingdings</vt:lpstr>
      <vt:lpstr>Office 테마</vt:lpstr>
      <vt:lpstr>PLM System 사용자 Manual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>Hewlett-Packard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GDnSI</dc:creator>
  <cp:lastModifiedBy>hjhjlove1@naver.com</cp:lastModifiedBy>
  <cp:revision>1173</cp:revision>
  <dcterms:created xsi:type="dcterms:W3CDTF">2017-10-16T00:17:49Z</dcterms:created>
  <dcterms:modified xsi:type="dcterms:W3CDTF">2023-03-31T02:26:15Z</dcterms:modified>
  <cp:version/>
</cp:coreProperties>
</file>