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9"/>
  </p:notesMasterIdLst>
  <p:sldIdLst>
    <p:sldId id="257" r:id="rId2"/>
    <p:sldId id="309" r:id="rId3"/>
    <p:sldId id="312" r:id="rId4"/>
    <p:sldId id="364" r:id="rId5"/>
    <p:sldId id="365" r:id="rId6"/>
    <p:sldId id="366" r:id="rId7"/>
    <p:sldId id="367" r:id="rId8"/>
    <p:sldId id="368" r:id="rId9"/>
    <p:sldId id="369" r:id="rId10"/>
    <p:sldId id="371" r:id="rId11"/>
    <p:sldId id="370" r:id="rId12"/>
    <p:sldId id="372" r:id="rId13"/>
    <p:sldId id="373" r:id="rId14"/>
    <p:sldId id="374" r:id="rId15"/>
    <p:sldId id="387" r:id="rId16"/>
    <p:sldId id="388" r:id="rId17"/>
    <p:sldId id="376" r:id="rId18"/>
    <p:sldId id="377" r:id="rId19"/>
    <p:sldId id="378" r:id="rId20"/>
    <p:sldId id="380" r:id="rId21"/>
    <p:sldId id="382" r:id="rId22"/>
    <p:sldId id="381" r:id="rId23"/>
    <p:sldId id="383" r:id="rId24"/>
    <p:sldId id="384" r:id="rId25"/>
    <p:sldId id="385" r:id="rId26"/>
    <p:sldId id="386" r:id="rId27"/>
    <p:sldId id="361" r:id="rId28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143451"/>
    <a:srgbClr val="8DDBF7"/>
    <a:srgbClr val="BEEAFA"/>
    <a:srgbClr val="B45608"/>
    <a:srgbClr val="EAEAEA"/>
    <a:srgbClr val="F5F5F5"/>
    <a:srgbClr val="FDFDFD"/>
    <a:srgbClr val="FDEFE3"/>
    <a:srgbClr val="E6D1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02" autoAdjust="0"/>
    <p:restoredTop sz="95494" autoAdjust="0"/>
  </p:normalViewPr>
  <p:slideViewPr>
    <p:cSldViewPr>
      <p:cViewPr varScale="1">
        <p:scale>
          <a:sx n="88" d="100"/>
          <a:sy n="88" d="100"/>
        </p:scale>
        <p:origin x="600" y="66"/>
      </p:cViewPr>
      <p:guideLst>
        <p:guide orient="horz" pos="2160"/>
        <p:guide pos="3120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-3822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ED6A74-F86F-40C2-BEB6-62174610F537}" type="datetimeFigureOut">
              <a:rPr lang="ko-KR" altLang="en-US" smtClean="0"/>
              <a:pPr/>
              <a:t>2020-09-02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F8717E-3759-4963-9409-A68F28E404C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82967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33756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10649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546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90198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60974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9743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60589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29667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0064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43674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23191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54303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04083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93862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40079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79310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05363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66209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84917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00489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8871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121540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721288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081552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163373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950157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0179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9"/>
            <a:ext cx="84201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1F5B5-397F-4AE4-BB32-19BD58EEDEB6}" type="datetime1">
              <a:rPr lang="ko-KR" altLang="en-US" smtClean="0"/>
              <a:t>2020-09-02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Project Management System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75D6-194B-4A9D-B0A1-C42A4EBC40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0B4C6-F8D3-4F4D-B007-6891BAAC18C6}" type="datetime1">
              <a:rPr lang="ko-KR" altLang="en-US" smtClean="0"/>
              <a:t>2020-09-02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Project Management System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75D6-194B-4A9D-B0A1-C42A4EBC40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6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908C0-2EED-47B9-B91F-DD17BE7104B8}" type="datetime1">
              <a:rPr lang="ko-KR" altLang="en-US" smtClean="0"/>
              <a:t>2020-09-02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Project Management System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75D6-194B-4A9D-B0A1-C42A4EBC40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F8BFB-6AC7-49FF-B787-8703EF752701}" type="datetime1">
              <a:rPr lang="ko-KR" altLang="en-US" smtClean="0"/>
              <a:t>2020-09-02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Project Management System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75D6-194B-4A9D-B0A1-C42A4EBC40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2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2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2" y="1535113"/>
            <a:ext cx="4378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CAF84-5B28-406A-BCDA-060A6AF02098}" type="datetime1">
              <a:rPr lang="ko-KR" altLang="en-US" smtClean="0"/>
              <a:t>2020-09-02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Project Management System</a:t>
            </a: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75D6-194B-4A9D-B0A1-C42A4EBC40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1608E-224F-45E0-9EDA-3B20C7C503C5}" type="datetime1">
              <a:rPr lang="ko-KR" altLang="en-US" smtClean="0"/>
              <a:t>2020-09-02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Project Management System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75D6-194B-4A9D-B0A1-C42A4EBC40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4B655-4382-4FBB-A79A-F393CB879435}" type="datetime1">
              <a:rPr lang="ko-KR" altLang="en-US" smtClean="0"/>
              <a:t>2020-09-02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Project Management System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75D6-194B-4A9D-B0A1-C42A4EBC40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2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4"/>
            <a:ext cx="553772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2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0A14B-0B08-4CFD-9D4D-29623F40638E}" type="datetime1">
              <a:rPr lang="ko-KR" altLang="en-US" smtClean="0"/>
              <a:t>2020-09-02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Project Management System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75D6-194B-4A9D-B0A1-C42A4EBC40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4765B-A4A0-431E-B8B9-20359EC6D1DE}" type="datetime1">
              <a:rPr lang="ko-KR" altLang="en-US" smtClean="0"/>
              <a:t>2020-09-02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Project Management System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75D6-194B-4A9D-B0A1-C42A4EBC40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4C4B6-01E8-4236-9BAF-540FF81B6C96}" type="datetime1">
              <a:rPr lang="ko-KR" altLang="en-US" smtClean="0"/>
              <a:t>2020-09-02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Project Management System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75D6-194B-4A9D-B0A1-C42A4EBC40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2"/>
            <a:ext cx="222885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2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EAF30-9519-4EA2-BAE8-6FF34F27F812}" type="datetime1">
              <a:rPr lang="ko-KR" altLang="en-US" smtClean="0"/>
              <a:t>2020-09-02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Project Management System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75D6-194B-4A9D-B0A1-C42A4EBC40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4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3A21C-A011-493B-9676-6A2F2B5D1960}" type="datetime1">
              <a:rPr lang="ko-KR" altLang="en-US" smtClean="0"/>
              <a:t>2020-09-02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4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ko-KR"/>
              <a:t>Project Management System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4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1A75D6-194B-4A9D-B0A1-C42A4EBC40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NULL" TargetMode="External"/><Relationship Id="rId3" Type="http://schemas.openxmlformats.org/officeDocument/2006/relationships/image" Target="../media/image4.png"/><Relationship Id="rId7" Type="http://schemas.openxmlformats.org/officeDocument/2006/relationships/hyperlink" Target="NUL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NULL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5.png"/><Relationship Id="rId9" Type="http://schemas.openxmlformats.org/officeDocument/2006/relationships/hyperlink" Target="NULL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9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7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7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28.png"/><Relationship Id="rId9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35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8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3" cstate="print"/>
          <a:srcRect l="2124"/>
          <a:stretch>
            <a:fillRect/>
          </a:stretch>
        </p:blipFill>
        <p:spPr bwMode="auto">
          <a:xfrm>
            <a:off x="761999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" name="Picture 6"/>
          <p:cNvPicPr>
            <a:picLocks noChangeAspect="1" noChangeArrowheads="1"/>
          </p:cNvPicPr>
          <p:nvPr/>
        </p:nvPicPr>
        <p:blipFill>
          <a:blip r:embed="rId4" cstate="print"/>
          <a:srcRect r="443"/>
          <a:stretch>
            <a:fillRect/>
          </a:stretch>
        </p:blipFill>
        <p:spPr bwMode="auto">
          <a:xfrm rot="10800000">
            <a:off x="0" y="0"/>
            <a:ext cx="9906000" cy="60694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" y="6157685"/>
            <a:ext cx="9906001" cy="701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92961" y="1340767"/>
            <a:ext cx="5313040" cy="1944217"/>
          </a:xfrm>
          <a:noFill/>
        </p:spPr>
        <p:txBody>
          <a:bodyPr>
            <a:noAutofit/>
          </a:bodyPr>
          <a:lstStyle/>
          <a:p>
            <a:pPr algn="l"/>
            <a:r>
              <a:rPr lang="en-US" altLang="ko-KR" sz="3200" b="1" spc="-150" dirty="0">
                <a:solidFill>
                  <a:srgbClr val="1434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OTF ExtraBold" pitchFamily="34" charset="-127"/>
                <a:ea typeface="나눔고딕OTF ExtraBold" pitchFamily="34" charset="-127"/>
              </a:rPr>
              <a:t>Integrated Information Management System</a:t>
            </a:r>
            <a:r>
              <a:rPr lang="en-US" altLang="ko-KR" sz="7200" b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OTF ExtraBold" pitchFamily="34" charset="-127"/>
                <a:ea typeface="나눔고딕OTF ExtraBold" pitchFamily="34" charset="-127"/>
              </a:rPr>
              <a:t/>
            </a:r>
            <a:br>
              <a:rPr lang="en-US" altLang="ko-KR" sz="7200" b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OTF ExtraBold" pitchFamily="34" charset="-127"/>
                <a:ea typeface="나눔고딕OTF ExtraBold" pitchFamily="34" charset="-127"/>
              </a:rPr>
            </a:br>
            <a:r>
              <a:rPr lang="ko-KR" altLang="en-US" sz="5400" b="1" spc="-3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OTF ExtraBold" pitchFamily="34" charset="-127"/>
                <a:ea typeface="나눔고딕OTF ExtraBold" pitchFamily="34" charset="-127"/>
              </a:rPr>
              <a:t>사용자 </a:t>
            </a:r>
            <a:r>
              <a:rPr lang="en-US" altLang="ko-KR" sz="5400" b="1" spc="-3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OTF ExtraBold" pitchFamily="34" charset="-127"/>
                <a:ea typeface="나눔고딕OTF ExtraBold" pitchFamily="34" charset="-127"/>
              </a:rPr>
              <a:t>Manual</a:t>
            </a:r>
            <a:endParaRPr lang="ko-KR" altLang="en-US" sz="5400" b="1" spc="-300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OTF ExtraBold" pitchFamily="34" charset="-127"/>
              <a:ea typeface="나눔고딕OTF ExtraBold" pitchFamily="34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1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97216" y="3284984"/>
            <a:ext cx="2327569" cy="523220"/>
          </a:xfrm>
          <a:prstGeom prst="rect">
            <a:avLst/>
          </a:prstGeom>
          <a:noFill/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◆ 사용자</a:t>
            </a:r>
            <a:r>
              <a:rPr lang="en-US" altLang="ko-K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매뉴얼</a:t>
            </a:r>
            <a:endParaRPr lang="en-US" altLang="ko-KR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  <a:p>
            <a:pPr algn="ctr"/>
            <a:r>
              <a:rPr lang="ko-KR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◇ 관리자 매뉴얼</a:t>
            </a:r>
          </a:p>
        </p:txBody>
      </p:sp>
      <p:sp>
        <p:nvSpPr>
          <p:cNvPr id="13" name="바닥글 개체 틀 36"/>
          <p:cNvSpPr txBox="1">
            <a:spLocks/>
          </p:cNvSpPr>
          <p:nvPr/>
        </p:nvSpPr>
        <p:spPr>
          <a:xfrm>
            <a:off x="128464" y="111547"/>
            <a:ext cx="28788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IIMS </a:t>
            </a:r>
            <a:r>
              <a:rPr kumimoji="0" lang="ko-KR" altLang="en-US" sz="1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사용자 매뉴얼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2144688" y="6356354"/>
            <a:ext cx="5616624" cy="365125"/>
          </a:xfrm>
        </p:spPr>
        <p:txBody>
          <a:bodyPr/>
          <a:lstStyle/>
          <a:p>
            <a:r>
              <a:rPr lang="en-US" altLang="ko-KR" b="1" dirty="0">
                <a:solidFill>
                  <a:schemeClr val="bg1">
                    <a:lumMod val="85000"/>
                  </a:schemeClr>
                </a:solidFill>
              </a:rPr>
              <a:t>Integrated Information Management System</a:t>
            </a:r>
            <a:endParaRPr lang="ko-KR" altLang="en-US" b="1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481" y="2793375"/>
            <a:ext cx="4320480" cy="1679867"/>
          </a:xfrm>
          <a:prstGeom prst="rect">
            <a:avLst/>
          </a:prstGeom>
        </p:spPr>
      </p:pic>
      <p:pic>
        <p:nvPicPr>
          <p:cNvPr id="3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>
          <a:blip r:embed="rId5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" name="TextBox 20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pPr marL="228600" indent="-228600"/>
            <a:r>
              <a:rPr lang="en-US" altLang="ko-KR" sz="1200" b="1" dirty="0"/>
              <a:t>1. </a:t>
            </a:r>
            <a:r>
              <a:rPr lang="ko-KR" altLang="en-US" sz="1200" b="1" dirty="0"/>
              <a:t>시스템 로그인</a:t>
            </a:r>
            <a:r>
              <a:rPr lang="en-US" altLang="ko-KR" sz="1200" b="1" dirty="0"/>
              <a:t>(Log-in)</a:t>
            </a:r>
          </a:p>
          <a:p>
            <a:pPr marL="228600" indent="-228600">
              <a:buAutoNum type="alphaLcPeriod"/>
            </a:pPr>
            <a:endParaRPr lang="en-US" altLang="ko-KR" sz="1200" dirty="0"/>
          </a:p>
          <a:p>
            <a:r>
              <a:rPr lang="ko-KR" altLang="en-US" sz="1200" dirty="0"/>
              <a:t>  ① 시스템</a:t>
            </a:r>
            <a:r>
              <a:rPr lang="en-US" altLang="ko-KR" sz="1200" dirty="0"/>
              <a:t> Open</a:t>
            </a:r>
            <a:r>
              <a:rPr lang="ko-KR" altLang="en-US" sz="1200" dirty="0"/>
              <a:t>후  </a:t>
            </a:r>
            <a:endParaRPr lang="en-US" altLang="ko-KR" sz="1200" dirty="0"/>
          </a:p>
          <a:p>
            <a:r>
              <a:rPr lang="ko-KR" altLang="en-US" sz="1200" dirty="0"/>
              <a:t>      프로젝트관리</a:t>
            </a:r>
            <a:r>
              <a:rPr lang="en-US" altLang="ko-KR" sz="1200" dirty="0"/>
              <a:t>(</a:t>
            </a:r>
            <a:r>
              <a:rPr lang="en-US" altLang="ko-KR" sz="1200" dirty="0">
                <a:hlinkClick r:id="rId6" invalidUrl="http:///"/>
              </a:rPr>
              <a:t>http</a:t>
            </a:r>
            <a:r>
              <a:rPr lang="en-US" altLang="ko-KR" sz="1200" dirty="0" smtClean="0">
                <a:hlinkClick r:id="rId7" invalidUrl="http:///"/>
              </a:rPr>
              <a:t>:/</a:t>
            </a:r>
            <a:r>
              <a:rPr lang="en-US" altLang="ko-KR" sz="1200" dirty="0">
                <a:hlinkClick r:id="rId8" invalidUrl="http:///"/>
              </a:rPr>
              <a:t>/</a:t>
            </a:r>
            <a:r>
              <a:rPr lang="en-US" altLang="ko-KR" sz="1200" dirty="0" smtClean="0">
                <a:hlinkClick r:id="rId9" invalidUrl="http:///"/>
              </a:rPr>
              <a:t>samducksdp.co.kr</a:t>
            </a:r>
            <a:r>
              <a:rPr lang="en-US" altLang="ko-KR" sz="1200" dirty="0" smtClean="0"/>
              <a:t>)</a:t>
            </a:r>
            <a:r>
              <a:rPr lang="ko-KR" altLang="en-US" sz="1200" dirty="0" smtClean="0"/>
              <a:t> </a:t>
            </a:r>
            <a:r>
              <a:rPr lang="en-US" altLang="ko-KR" sz="1200" dirty="0"/>
              <a:t>URL </a:t>
            </a:r>
            <a:r>
              <a:rPr lang="ko-KR" altLang="en-US" sz="1200" dirty="0"/>
              <a:t>제공</a:t>
            </a:r>
            <a:endParaRPr lang="en-US" altLang="ko-KR" sz="1200" dirty="0"/>
          </a:p>
          <a:p>
            <a:endParaRPr lang="en-US" altLang="ko-KR" sz="1200" dirty="0"/>
          </a:p>
          <a:p>
            <a:r>
              <a:rPr lang="en-US" altLang="ko-KR" sz="1200" dirty="0"/>
              <a:t> </a:t>
            </a:r>
            <a:r>
              <a:rPr lang="ko-KR" altLang="en-US" sz="1200" dirty="0"/>
              <a:t> ② 시스템접속 방법은 </a:t>
            </a:r>
            <a:endParaRPr lang="en-US" altLang="ko-KR" sz="1200" dirty="0"/>
          </a:p>
          <a:p>
            <a:r>
              <a:rPr lang="en-US" altLang="ko-KR" sz="1200" dirty="0"/>
              <a:t>      &gt; URL </a:t>
            </a:r>
            <a:r>
              <a:rPr lang="ko-KR" altLang="en-US" sz="1200" dirty="0"/>
              <a:t>입력 후 </a:t>
            </a:r>
            <a:r>
              <a:rPr lang="en-US" altLang="ko-KR" sz="1200" dirty="0"/>
              <a:t>ID(</a:t>
            </a:r>
            <a:r>
              <a:rPr lang="ko-KR" altLang="en-US" sz="1200" dirty="0"/>
              <a:t>로그인 </a:t>
            </a:r>
            <a:r>
              <a:rPr lang="en-US" altLang="ko-KR" sz="1200" dirty="0"/>
              <a:t>ID)/PWD(1) </a:t>
            </a:r>
            <a:r>
              <a:rPr lang="ko-KR" altLang="en-US" sz="1200" dirty="0" err="1"/>
              <a:t>입력후</a:t>
            </a:r>
            <a:r>
              <a:rPr lang="ko-KR" altLang="en-US" sz="1200" dirty="0"/>
              <a:t> </a:t>
            </a:r>
            <a:r>
              <a:rPr lang="en-US" altLang="ko-KR" sz="1200" dirty="0"/>
              <a:t>Login</a:t>
            </a:r>
          </a:p>
          <a:p>
            <a:r>
              <a:rPr lang="en-US" altLang="ko-KR" sz="1200" dirty="0"/>
              <a:t>      &gt; </a:t>
            </a:r>
            <a:r>
              <a:rPr lang="ko-KR" altLang="en-US" sz="1200" dirty="0"/>
              <a:t>패스워드 변경</a:t>
            </a:r>
            <a:endParaRPr lang="en-US" altLang="ko-KR" sz="1200" dirty="0"/>
          </a:p>
          <a:p>
            <a:endParaRPr lang="en-US" altLang="ko-KR" sz="1200" dirty="0"/>
          </a:p>
          <a:p>
            <a:endParaRPr lang="en-US" altLang="ko-KR" sz="1200" dirty="0"/>
          </a:p>
          <a:p>
            <a:endParaRPr lang="en-US" altLang="ko-KR" sz="1200" dirty="0"/>
          </a:p>
          <a:p>
            <a:r>
              <a:rPr lang="en-US" altLang="ko-KR" sz="1200" b="1" dirty="0"/>
              <a:t>※ </a:t>
            </a:r>
            <a:r>
              <a:rPr lang="ko-KR" altLang="en-US" sz="1200" b="1" dirty="0"/>
              <a:t>시스템 사용자 권한에 따라 접속 여부 자동 확인 됨</a:t>
            </a:r>
            <a:r>
              <a:rPr lang="en-US" altLang="ko-KR" sz="1200" b="1" dirty="0"/>
              <a:t>.</a:t>
            </a:r>
          </a:p>
          <a:p>
            <a:endParaRPr lang="en-US" altLang="ko-KR" sz="1200" b="1" dirty="0"/>
          </a:p>
          <a:p>
            <a:r>
              <a:rPr lang="en-US" altLang="ko-KR" sz="1200" b="1" dirty="0"/>
              <a:t>     </a:t>
            </a:r>
            <a:r>
              <a:rPr lang="en-US" altLang="ko-KR" sz="1200" dirty="0"/>
              <a:t>&gt; </a:t>
            </a:r>
            <a:r>
              <a:rPr lang="ko-KR" altLang="en-US" sz="1200" dirty="0"/>
              <a:t>시스템 사용을 위한 권한요청은  </a:t>
            </a:r>
            <a:r>
              <a:rPr lang="en-US" altLang="ko-KR" sz="1200" dirty="0"/>
              <a:t>“</a:t>
            </a:r>
            <a:r>
              <a:rPr lang="ko-KR" altLang="en-US" sz="1200" dirty="0"/>
              <a:t>시스템관리자</a:t>
            </a:r>
            <a:r>
              <a:rPr lang="en-US" altLang="ko-KR" sz="1200" dirty="0"/>
              <a:t>” </a:t>
            </a:r>
            <a:r>
              <a:rPr lang="ko-KR" altLang="en-US" sz="1200" dirty="0"/>
              <a:t>문의</a:t>
            </a:r>
            <a:endParaRPr lang="en-US" altLang="ko-KR" sz="1200" dirty="0"/>
          </a:p>
          <a:p>
            <a:r>
              <a:rPr lang="en-US" altLang="ko-KR" sz="1200" dirty="0"/>
              <a:t>       </a:t>
            </a: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2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/>
            <a:r>
              <a:rPr lang="en-US" altLang="ko-KR" sz="1100" b="1" dirty="0">
                <a:solidFill>
                  <a:schemeClr val="bg1"/>
                </a:solidFill>
              </a:rPr>
              <a:t>Integrated Information Management System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2480" y="908720"/>
            <a:ext cx="9289032" cy="338554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latin typeface="굴림체" pitchFamily="49" charset="-127"/>
                <a:ea typeface="굴림체" pitchFamily="49" charset="-127"/>
              </a:rPr>
              <a:t>㈜신성 </a:t>
            </a:r>
            <a:r>
              <a:rPr lang="en-US" altLang="ko-KR" sz="1600" dirty="0">
                <a:latin typeface="굴림체" pitchFamily="49" charset="-127"/>
                <a:ea typeface="굴림체" pitchFamily="49" charset="-127"/>
              </a:rPr>
              <a:t>F·A </a:t>
            </a:r>
            <a:r>
              <a:rPr lang="ko-KR" altLang="en-US" sz="1600" dirty="0">
                <a:latin typeface="굴림체" pitchFamily="49" charset="-127"/>
                <a:ea typeface="굴림체" pitchFamily="49" charset="-127"/>
              </a:rPr>
              <a:t>통합정보관리시스템</a:t>
            </a:r>
            <a:r>
              <a:rPr lang="en-US" altLang="ko-KR" sz="1600" dirty="0">
                <a:latin typeface="굴림체" pitchFamily="49" charset="-127"/>
                <a:ea typeface="굴림체" pitchFamily="49" charset="-127"/>
              </a:rPr>
              <a:t>(IIMS) </a:t>
            </a:r>
            <a:r>
              <a:rPr lang="ko-KR" altLang="en-US" sz="1600" dirty="0">
                <a:latin typeface="굴림체" pitchFamily="49" charset="-127"/>
                <a:ea typeface="굴림체" pitchFamily="49" charset="-127"/>
              </a:rPr>
              <a:t>사용자 로그인 화면입니다</a:t>
            </a:r>
            <a:r>
              <a:rPr lang="en-US" altLang="ko-KR" sz="1600" dirty="0">
                <a:latin typeface="굴림체" pitchFamily="49" charset="-127"/>
                <a:ea typeface="굴림체" pitchFamily="49" charset="-127"/>
              </a:rPr>
              <a:t>.</a:t>
            </a:r>
            <a:r>
              <a:rPr lang="ko-KR" altLang="en-US" sz="1600" dirty="0">
                <a:latin typeface="굴림체" pitchFamily="49" charset="-127"/>
                <a:ea typeface="굴림체" pitchFamily="49" charset="-127"/>
              </a:rPr>
              <a:t>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en-US" altLang="ko-KR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시스템 로그인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1. 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시스템 로그인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3202418" y="3757658"/>
            <a:ext cx="1533194" cy="679453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2" name="타원 21">
            <a:extLst>
              <a:ext uri="{FF2B5EF4-FFF2-40B4-BE49-F238E27FC236}">
                <a16:creationId xmlns="" xmlns:a16="http://schemas.microsoft.com/office/drawing/2014/main" id="{8CEEC836-3C83-47A9-B84B-537BEB668D92}"/>
              </a:ext>
            </a:extLst>
          </p:cNvPr>
          <p:cNvSpPr>
            <a:spLocks noChangeAspect="1"/>
          </p:cNvSpPr>
          <p:nvPr/>
        </p:nvSpPr>
        <p:spPr>
          <a:xfrm>
            <a:off x="3055528" y="3557343"/>
            <a:ext cx="288000" cy="28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1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992247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080" y="2920178"/>
            <a:ext cx="4500000" cy="1963995"/>
          </a:xfrm>
          <a:prstGeom prst="rect">
            <a:avLst/>
          </a:prstGeom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5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en-US" altLang="ko-KR" sz="1100" b="1">
                <a:solidFill>
                  <a:schemeClr val="bg1"/>
                </a:solidFill>
              </a:rPr>
              <a:t>Project Management System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" y="-27384"/>
            <a:ext cx="2648742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2. </a:t>
            </a:r>
            <a:r>
              <a:rPr lang="ko-KR" altLang="en-US" sz="2000" b="1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메인화면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953000" y="2348879"/>
            <a:ext cx="4608512" cy="3960439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[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메인화면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]</a:t>
            </a:r>
          </a:p>
          <a:p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①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TOP MENU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결재건수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본인에게 전달 된 결재건수 함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.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결재건수 클릭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결재 목록으로 이동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공지사항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시스템관리자를 통한 공지사항 및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Q&amp;A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매뉴얼다운로드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(Manual Download)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사용자매뉴얼 연결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시스템사용법 및 기능설명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&gt; ADMIN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&gt;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로그인정보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(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접속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)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표시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-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접속자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명 표시 및 비번관리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&gt; Logout</a:t>
            </a:r>
          </a:p>
          <a:p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②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.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매뉴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Tree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&gt; DASHBOARD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수주 프로젝트 종합현황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(QCD)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이슈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(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문제점 발생건수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/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조치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/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미결 및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조치율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)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원가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(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수주가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/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예가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/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실적가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금액 및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집행률관리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(%))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납기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(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프로젝트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진척율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및 지연일 표시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)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외주현황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(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외주금액 및 수주가 비율 표시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)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3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67015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2480" y="908720"/>
            <a:ext cx="9289032" cy="523220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통합정보관리시스템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(IIMS) </a:t>
            </a:r>
            <a:r>
              <a:rPr lang="ko-KR" altLang="en-US" sz="1400" dirty="0" err="1">
                <a:latin typeface="굴림체" pitchFamily="49" charset="-127"/>
                <a:ea typeface="굴림체" pitchFamily="49" charset="-127"/>
              </a:rPr>
              <a:t>메인화면</a:t>
            </a:r>
            <a:endParaRPr lang="en-US" altLang="ko-KR" sz="1400" dirty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  -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시스템의 전체 구성 및 시스템 </a:t>
            </a:r>
            <a:r>
              <a:rPr lang="ko-KR" altLang="en-US" sz="1400" dirty="0" err="1">
                <a:latin typeface="굴림체" pitchFamily="49" charset="-127"/>
                <a:ea typeface="굴림체" pitchFamily="49" charset="-127"/>
              </a:rPr>
              <a:t>첫화면의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 주요지표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현황 정보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)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 표시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632520" y="4215853"/>
            <a:ext cx="4230573" cy="840862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ko-KR" altLang="en-US" sz="1400" b="1" dirty="0" err="1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메인화면</a:t>
            </a:r>
            <a:endParaRPr lang="ko-KR" altLang="en-US" sz="1400" b="1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2936777" y="2882920"/>
            <a:ext cx="1882632" cy="251629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3" name="타원 32">
            <a:extLst>
              <a:ext uri="{FF2B5EF4-FFF2-40B4-BE49-F238E27FC236}">
                <a16:creationId xmlns="" xmlns:a16="http://schemas.microsoft.com/office/drawing/2014/main" id="{8CEEC836-3C83-47A9-B84B-537BEB668D92}"/>
              </a:ext>
            </a:extLst>
          </p:cNvPr>
          <p:cNvSpPr>
            <a:spLocks noChangeAspect="1"/>
          </p:cNvSpPr>
          <p:nvPr/>
        </p:nvSpPr>
        <p:spPr>
          <a:xfrm>
            <a:off x="4623535" y="2558416"/>
            <a:ext cx="288000" cy="28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1</a:t>
            </a:r>
            <a:endParaRPr lang="ko-KR" altLang="en-US" sz="1400" dirty="0"/>
          </a:p>
        </p:txBody>
      </p:sp>
      <p:sp>
        <p:nvSpPr>
          <p:cNvPr id="29" name="직사각형 28"/>
          <p:cNvSpPr/>
          <p:nvPr/>
        </p:nvSpPr>
        <p:spPr>
          <a:xfrm>
            <a:off x="632520" y="3175258"/>
            <a:ext cx="4230573" cy="840862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4" name="타원 33">
            <a:extLst>
              <a:ext uri="{FF2B5EF4-FFF2-40B4-BE49-F238E27FC236}">
                <a16:creationId xmlns="" xmlns:a16="http://schemas.microsoft.com/office/drawing/2014/main" id="{8CEEC836-3C83-47A9-B84B-537BEB668D92}"/>
              </a:ext>
            </a:extLst>
          </p:cNvPr>
          <p:cNvSpPr>
            <a:spLocks noChangeAspect="1"/>
          </p:cNvSpPr>
          <p:nvPr/>
        </p:nvSpPr>
        <p:spPr>
          <a:xfrm>
            <a:off x="513907" y="4098574"/>
            <a:ext cx="288000" cy="28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4</a:t>
            </a:r>
            <a:endParaRPr lang="ko-KR" altLang="en-US" sz="1400" dirty="0"/>
          </a:p>
        </p:txBody>
      </p:sp>
      <p:sp>
        <p:nvSpPr>
          <p:cNvPr id="39" name="직사각형 38"/>
          <p:cNvSpPr/>
          <p:nvPr/>
        </p:nvSpPr>
        <p:spPr>
          <a:xfrm>
            <a:off x="188819" y="3155034"/>
            <a:ext cx="378772" cy="840862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6" name="타원 25">
            <a:extLst>
              <a:ext uri="{FF2B5EF4-FFF2-40B4-BE49-F238E27FC236}">
                <a16:creationId xmlns="" xmlns:a16="http://schemas.microsoft.com/office/drawing/2014/main" id="{8CEEC836-3C83-47A9-B84B-537BEB668D92}"/>
              </a:ext>
            </a:extLst>
          </p:cNvPr>
          <p:cNvSpPr>
            <a:spLocks noChangeAspect="1"/>
          </p:cNvSpPr>
          <p:nvPr/>
        </p:nvSpPr>
        <p:spPr>
          <a:xfrm>
            <a:off x="87210" y="3035596"/>
            <a:ext cx="288000" cy="28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2</a:t>
            </a:r>
            <a:endParaRPr lang="ko-KR" altLang="en-US" sz="1400" dirty="0"/>
          </a:p>
        </p:txBody>
      </p:sp>
      <p:sp>
        <p:nvSpPr>
          <p:cNvPr id="40" name="타원 39">
            <a:extLst>
              <a:ext uri="{FF2B5EF4-FFF2-40B4-BE49-F238E27FC236}">
                <a16:creationId xmlns="" xmlns:a16="http://schemas.microsoft.com/office/drawing/2014/main" id="{8CEEC836-3C83-47A9-B84B-537BEB668D92}"/>
              </a:ext>
            </a:extLst>
          </p:cNvPr>
          <p:cNvSpPr>
            <a:spLocks noChangeAspect="1"/>
          </p:cNvSpPr>
          <p:nvPr/>
        </p:nvSpPr>
        <p:spPr>
          <a:xfrm>
            <a:off x="1287670" y="3037158"/>
            <a:ext cx="288000" cy="28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3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4277468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그림 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080" y="2920178"/>
            <a:ext cx="4500000" cy="1963995"/>
          </a:xfrm>
          <a:prstGeom prst="rect">
            <a:avLst/>
          </a:prstGeom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5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en-US" altLang="ko-KR" sz="1100" b="1">
                <a:solidFill>
                  <a:schemeClr val="bg1"/>
                </a:solidFill>
              </a:rPr>
              <a:t>Project Management System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" y="-27384"/>
            <a:ext cx="2648742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2. </a:t>
            </a:r>
            <a:r>
              <a:rPr lang="ko-KR" altLang="en-US" sz="2000" b="1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메인화면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953000" y="2348879"/>
            <a:ext cx="4608512" cy="3960439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r>
              <a:rPr lang="en-US" altLang="ko-KR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[</a:t>
            </a:r>
            <a:r>
              <a:rPr lang="ko-KR" altLang="en-US" sz="9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메인화면</a:t>
            </a:r>
            <a:r>
              <a:rPr lang="en-US" altLang="ko-KR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]</a:t>
            </a:r>
          </a:p>
          <a:p>
            <a:r>
              <a:rPr lang="ko-KR" altLang="en-US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②</a:t>
            </a:r>
            <a:r>
              <a:rPr lang="en-US" altLang="ko-KR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. </a:t>
            </a:r>
            <a:r>
              <a:rPr lang="ko-KR" altLang="en-US" sz="9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매뉴</a:t>
            </a:r>
            <a:r>
              <a:rPr lang="ko-KR" altLang="en-US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ko-KR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Tree</a:t>
            </a:r>
          </a:p>
          <a:p>
            <a:r>
              <a:rPr lang="en-US" altLang="ko-KR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    &gt; DASHBOARD</a:t>
            </a:r>
          </a:p>
          <a:p>
            <a:r>
              <a:rPr lang="en-US" altLang="ko-KR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    &gt; </a:t>
            </a:r>
            <a:r>
              <a:rPr lang="ko-KR" altLang="en-US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프로젝트관리 </a:t>
            </a:r>
            <a:r>
              <a:rPr lang="en-US" altLang="ko-KR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</a:p>
          <a:p>
            <a:r>
              <a:rPr lang="en-US" altLang="ko-KR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- </a:t>
            </a:r>
            <a:r>
              <a:rPr lang="ko-KR" altLang="en-US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영업관리</a:t>
            </a:r>
            <a:r>
              <a:rPr lang="en-US" altLang="ko-KR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 : </a:t>
            </a:r>
            <a:r>
              <a:rPr lang="ko-KR" altLang="en-US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영업정보 등록 및 조회</a:t>
            </a:r>
            <a:endParaRPr lang="en-US" altLang="ko-KR" sz="9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- </a:t>
            </a:r>
            <a:r>
              <a:rPr lang="ko-KR" altLang="en-US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프로젝트진행현황 </a:t>
            </a:r>
            <a:r>
              <a:rPr lang="en-US" altLang="ko-KR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: </a:t>
            </a:r>
            <a:r>
              <a:rPr lang="ko-KR" altLang="en-US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수주확정 건 자동목록 생성</a:t>
            </a:r>
            <a:endParaRPr lang="en-US" altLang="ko-KR" sz="9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- WBS(</a:t>
            </a:r>
            <a:r>
              <a:rPr lang="ko-KR" altLang="en-US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일정 계획 수립</a:t>
            </a:r>
            <a:r>
              <a:rPr lang="en-US" altLang="ko-KR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)</a:t>
            </a:r>
          </a:p>
          <a:p>
            <a:r>
              <a:rPr lang="en-US" altLang="ko-KR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    &gt; </a:t>
            </a:r>
            <a:r>
              <a:rPr lang="ko-KR" altLang="en-US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설계관리</a:t>
            </a:r>
            <a:endParaRPr lang="en-US" altLang="ko-KR" sz="9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- PART</a:t>
            </a:r>
            <a:r>
              <a:rPr lang="ko-KR" altLang="en-US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관리 </a:t>
            </a:r>
            <a:r>
              <a:rPr lang="en-US" altLang="ko-KR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: PART</a:t>
            </a:r>
            <a:r>
              <a:rPr lang="ko-KR" altLang="en-US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정보 등록 및 조회</a:t>
            </a:r>
            <a:endParaRPr lang="en-US" altLang="ko-KR" sz="9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- BOM Report : </a:t>
            </a:r>
            <a:r>
              <a:rPr lang="ko-KR" altLang="en-US" sz="9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정전개</a:t>
            </a:r>
            <a:r>
              <a:rPr lang="ko-KR" altLang="en-US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 및 </a:t>
            </a:r>
            <a:r>
              <a:rPr lang="ko-KR" altLang="en-US" sz="9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역전개</a:t>
            </a:r>
            <a:endParaRPr lang="en-US" altLang="ko-KR" sz="9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    &gt; </a:t>
            </a:r>
            <a:r>
              <a:rPr lang="ko-KR" altLang="en-US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자재관리</a:t>
            </a:r>
            <a:endParaRPr lang="en-US" altLang="ko-KR" sz="9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- </a:t>
            </a:r>
            <a:r>
              <a:rPr lang="ko-KR" altLang="en-US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발주현황 </a:t>
            </a:r>
            <a:r>
              <a:rPr lang="en-US" altLang="ko-KR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: </a:t>
            </a:r>
            <a:r>
              <a:rPr lang="ko-KR" altLang="en-US" sz="9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프로젝트별</a:t>
            </a:r>
            <a:r>
              <a:rPr lang="ko-KR" altLang="en-US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 발주 금액</a:t>
            </a:r>
            <a:r>
              <a:rPr lang="en-US" altLang="ko-KR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</a:p>
          <a:p>
            <a:r>
              <a:rPr lang="en-US" altLang="ko-KR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- </a:t>
            </a:r>
            <a:r>
              <a:rPr lang="ko-KR" altLang="en-US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발주관리 </a:t>
            </a:r>
            <a:r>
              <a:rPr lang="en-US" altLang="ko-KR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: </a:t>
            </a:r>
            <a:r>
              <a:rPr lang="ko-KR" altLang="en-US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발주서 작성</a:t>
            </a:r>
            <a:r>
              <a:rPr lang="en-US" altLang="ko-KR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/</a:t>
            </a:r>
            <a:r>
              <a:rPr lang="ko-KR" altLang="en-US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조회</a:t>
            </a:r>
            <a:r>
              <a:rPr lang="en-US" altLang="ko-KR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/</a:t>
            </a:r>
            <a:r>
              <a:rPr lang="ko-KR" altLang="en-US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접수</a:t>
            </a:r>
            <a:r>
              <a:rPr lang="en-US" altLang="ko-KR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/</a:t>
            </a:r>
            <a:r>
              <a:rPr lang="ko-KR" altLang="en-US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다운로드</a:t>
            </a:r>
            <a:r>
              <a:rPr lang="en-US" altLang="ko-KR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/</a:t>
            </a:r>
            <a:r>
              <a:rPr lang="ko-KR" altLang="en-US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입고결과등록</a:t>
            </a:r>
            <a:r>
              <a:rPr lang="en-US" altLang="ko-KR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/</a:t>
            </a:r>
            <a:r>
              <a:rPr lang="ko-KR" altLang="en-US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업체등록</a:t>
            </a:r>
            <a:endParaRPr lang="en-US" altLang="ko-KR" sz="9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- </a:t>
            </a:r>
            <a:r>
              <a:rPr lang="ko-KR" altLang="en-US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입고현황 </a:t>
            </a:r>
            <a:r>
              <a:rPr lang="en-US" altLang="ko-KR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: </a:t>
            </a:r>
            <a:r>
              <a:rPr lang="ko-KR" altLang="en-US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자재 관리 입고 현황</a:t>
            </a:r>
            <a:endParaRPr lang="en-US" altLang="ko-KR" sz="9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- </a:t>
            </a:r>
            <a:r>
              <a:rPr lang="ko-KR" altLang="en-US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재고관리 </a:t>
            </a:r>
            <a:r>
              <a:rPr lang="en-US" altLang="ko-KR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: </a:t>
            </a:r>
            <a:r>
              <a:rPr lang="ko-KR" altLang="en-US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등록 및 조회</a:t>
            </a:r>
            <a:r>
              <a:rPr lang="en-US" altLang="ko-KR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, </a:t>
            </a:r>
            <a:r>
              <a:rPr lang="ko-KR" altLang="en-US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자재불출</a:t>
            </a:r>
            <a:endParaRPr lang="en-US" altLang="ko-KR" sz="9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    &gt; </a:t>
            </a:r>
            <a:r>
              <a:rPr lang="ko-KR" altLang="en-US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설비조립</a:t>
            </a:r>
            <a:endParaRPr lang="en-US" altLang="ko-KR" sz="9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- </a:t>
            </a:r>
            <a:r>
              <a:rPr lang="ko-KR" altLang="en-US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설비조립계획 </a:t>
            </a:r>
            <a:r>
              <a:rPr lang="en-US" altLang="ko-KR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: </a:t>
            </a:r>
            <a:r>
              <a:rPr lang="ko-KR" altLang="en-US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일정관리 및 투입인원관리</a:t>
            </a:r>
            <a:endParaRPr lang="en-US" altLang="ko-KR" sz="9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- </a:t>
            </a:r>
            <a:r>
              <a:rPr lang="ko-KR" altLang="en-US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이슈관리 </a:t>
            </a:r>
            <a:r>
              <a:rPr lang="en-US" altLang="ko-KR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: </a:t>
            </a:r>
            <a:r>
              <a:rPr lang="ko-KR" altLang="en-US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문제점 등록</a:t>
            </a:r>
            <a:r>
              <a:rPr lang="en-US" altLang="ko-KR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/</a:t>
            </a:r>
            <a:r>
              <a:rPr lang="ko-KR" altLang="en-US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조치</a:t>
            </a:r>
            <a:r>
              <a:rPr lang="en-US" altLang="ko-KR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/</a:t>
            </a:r>
            <a:r>
              <a:rPr lang="ko-KR" altLang="en-US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조회</a:t>
            </a:r>
            <a:endParaRPr lang="en-US" altLang="ko-KR" sz="9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    &gt; </a:t>
            </a:r>
            <a:r>
              <a:rPr lang="ko-KR" altLang="en-US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원가관리</a:t>
            </a:r>
            <a:endParaRPr lang="en-US" altLang="ko-KR" sz="9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- </a:t>
            </a:r>
            <a:r>
              <a:rPr lang="ko-KR" altLang="en-US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투입원가현황 </a:t>
            </a:r>
            <a:r>
              <a:rPr lang="en-US" altLang="ko-KR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: </a:t>
            </a:r>
            <a:r>
              <a:rPr lang="ko-KR" altLang="en-US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프로젝트별 투입 원가 현황</a:t>
            </a:r>
            <a:endParaRPr lang="en-US" altLang="ko-KR" sz="9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- </a:t>
            </a:r>
            <a:r>
              <a:rPr lang="ko-KR" altLang="en-US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재료비관리 </a:t>
            </a:r>
            <a:r>
              <a:rPr lang="en-US" altLang="ko-KR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: </a:t>
            </a:r>
            <a:r>
              <a:rPr lang="ko-KR" altLang="en-US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프로젝트별 투입 재료 및 원가 관리</a:t>
            </a:r>
            <a:endParaRPr lang="en-US" altLang="ko-KR" sz="9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- </a:t>
            </a:r>
            <a:r>
              <a:rPr lang="ko-KR" altLang="en-US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노무비관리 </a:t>
            </a:r>
            <a:r>
              <a:rPr lang="en-US" altLang="ko-KR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: </a:t>
            </a:r>
            <a:r>
              <a:rPr lang="ko-KR" altLang="en-US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프로젝트별 투입 노무비 관리 및 </a:t>
            </a:r>
            <a:r>
              <a:rPr lang="en-US" altLang="ko-KR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Time Sheet </a:t>
            </a:r>
            <a:r>
              <a:rPr lang="ko-KR" altLang="en-US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작성</a:t>
            </a:r>
            <a:endParaRPr lang="en-US" altLang="ko-KR" sz="9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- </a:t>
            </a:r>
            <a:r>
              <a:rPr lang="ko-KR" altLang="en-US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경비현황 </a:t>
            </a:r>
            <a:r>
              <a:rPr lang="en-US" altLang="ko-KR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: </a:t>
            </a:r>
            <a:r>
              <a:rPr lang="ko-KR" altLang="en-US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프로젝트별 예산 경비 및 집행 현황</a:t>
            </a:r>
            <a:endParaRPr lang="en-US" altLang="ko-KR" sz="9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- </a:t>
            </a:r>
            <a:r>
              <a:rPr lang="ko-KR" altLang="en-US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부가세현황 </a:t>
            </a:r>
            <a:r>
              <a:rPr lang="en-US" altLang="ko-KR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: </a:t>
            </a:r>
            <a:r>
              <a:rPr lang="ko-KR" altLang="en-US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프로젝트별 매출에 따른 부가세 현황</a:t>
            </a:r>
            <a:endParaRPr lang="en-US" altLang="ko-KR" sz="9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    &gt; </a:t>
            </a:r>
            <a:r>
              <a:rPr lang="ko-KR" altLang="en-US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문서관리</a:t>
            </a:r>
            <a:endParaRPr lang="en-US" altLang="ko-KR" sz="9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- </a:t>
            </a:r>
            <a:r>
              <a:rPr lang="ko-KR" altLang="en-US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문서등록 및 조회</a:t>
            </a:r>
            <a:endParaRPr lang="en-US" altLang="ko-KR" sz="9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- </a:t>
            </a:r>
            <a:r>
              <a:rPr lang="ko-KR" altLang="en-US" sz="900" dirty="0">
                <a:latin typeface="굴림체" panose="020B0609000101010101" pitchFamily="49" charset="-127"/>
                <a:ea typeface="굴림체" panose="020B0609000101010101" pitchFamily="49" charset="-127"/>
              </a:rPr>
              <a:t>문서개정</a:t>
            </a:r>
            <a:endParaRPr lang="en-US" altLang="ko-KR" sz="9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4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67015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2480" y="908720"/>
            <a:ext cx="9289032" cy="523220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400" dirty="0" err="1">
                <a:latin typeface="굴림체" pitchFamily="49" charset="-127"/>
                <a:ea typeface="굴림체" pitchFamily="49" charset="-127"/>
              </a:rPr>
              <a:t>메인화면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구성</a:t>
            </a:r>
            <a:endParaRPr lang="en-US" altLang="ko-KR" sz="1400" dirty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  - TOP MENU, MENU Zone,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프로젝트 목록 및 선택된 프로젝트 원가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발주금액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일정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dirty="0" err="1">
                <a:latin typeface="굴림체" pitchFamily="49" charset="-127"/>
                <a:ea typeface="굴림체" pitchFamily="49" charset="-127"/>
              </a:rPr>
              <a:t>간트차트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)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표시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632520" y="4215853"/>
            <a:ext cx="4230573" cy="840862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ko-KR" altLang="en-US" sz="1400" b="1" dirty="0" err="1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메인화면</a:t>
            </a:r>
            <a:endParaRPr lang="ko-KR" altLang="en-US" sz="1400" b="1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2936777" y="2882920"/>
            <a:ext cx="1882632" cy="251629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3" name="타원 32">
            <a:extLst>
              <a:ext uri="{FF2B5EF4-FFF2-40B4-BE49-F238E27FC236}">
                <a16:creationId xmlns="" xmlns:a16="http://schemas.microsoft.com/office/drawing/2014/main" id="{8CEEC836-3C83-47A9-B84B-537BEB668D92}"/>
              </a:ext>
            </a:extLst>
          </p:cNvPr>
          <p:cNvSpPr>
            <a:spLocks noChangeAspect="1"/>
          </p:cNvSpPr>
          <p:nvPr/>
        </p:nvSpPr>
        <p:spPr>
          <a:xfrm>
            <a:off x="4623535" y="2558416"/>
            <a:ext cx="288000" cy="28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1</a:t>
            </a:r>
            <a:endParaRPr lang="ko-KR" altLang="en-US" sz="1400" dirty="0"/>
          </a:p>
        </p:txBody>
      </p:sp>
      <p:sp>
        <p:nvSpPr>
          <p:cNvPr id="29" name="직사각형 28"/>
          <p:cNvSpPr/>
          <p:nvPr/>
        </p:nvSpPr>
        <p:spPr>
          <a:xfrm>
            <a:off x="632520" y="3175258"/>
            <a:ext cx="4230573" cy="840862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4" name="타원 33">
            <a:extLst>
              <a:ext uri="{FF2B5EF4-FFF2-40B4-BE49-F238E27FC236}">
                <a16:creationId xmlns="" xmlns:a16="http://schemas.microsoft.com/office/drawing/2014/main" id="{8CEEC836-3C83-47A9-B84B-537BEB668D92}"/>
              </a:ext>
            </a:extLst>
          </p:cNvPr>
          <p:cNvSpPr>
            <a:spLocks noChangeAspect="1"/>
          </p:cNvSpPr>
          <p:nvPr/>
        </p:nvSpPr>
        <p:spPr>
          <a:xfrm>
            <a:off x="513907" y="4098574"/>
            <a:ext cx="288000" cy="28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4</a:t>
            </a:r>
            <a:endParaRPr lang="ko-KR" altLang="en-US" sz="1400" dirty="0"/>
          </a:p>
        </p:txBody>
      </p:sp>
      <p:sp>
        <p:nvSpPr>
          <p:cNvPr id="39" name="직사각형 38"/>
          <p:cNvSpPr/>
          <p:nvPr/>
        </p:nvSpPr>
        <p:spPr>
          <a:xfrm>
            <a:off x="188819" y="3155034"/>
            <a:ext cx="378772" cy="840862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6" name="타원 25">
            <a:extLst>
              <a:ext uri="{FF2B5EF4-FFF2-40B4-BE49-F238E27FC236}">
                <a16:creationId xmlns="" xmlns:a16="http://schemas.microsoft.com/office/drawing/2014/main" id="{8CEEC836-3C83-47A9-B84B-537BEB668D92}"/>
              </a:ext>
            </a:extLst>
          </p:cNvPr>
          <p:cNvSpPr>
            <a:spLocks noChangeAspect="1"/>
          </p:cNvSpPr>
          <p:nvPr/>
        </p:nvSpPr>
        <p:spPr>
          <a:xfrm>
            <a:off x="87210" y="3035596"/>
            <a:ext cx="288000" cy="28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2</a:t>
            </a:r>
            <a:endParaRPr lang="ko-KR" altLang="en-US" sz="1400" dirty="0"/>
          </a:p>
        </p:txBody>
      </p:sp>
      <p:sp>
        <p:nvSpPr>
          <p:cNvPr id="40" name="타원 39">
            <a:extLst>
              <a:ext uri="{FF2B5EF4-FFF2-40B4-BE49-F238E27FC236}">
                <a16:creationId xmlns="" xmlns:a16="http://schemas.microsoft.com/office/drawing/2014/main" id="{8CEEC836-3C83-47A9-B84B-537BEB668D92}"/>
              </a:ext>
            </a:extLst>
          </p:cNvPr>
          <p:cNvSpPr>
            <a:spLocks noChangeAspect="1"/>
          </p:cNvSpPr>
          <p:nvPr/>
        </p:nvSpPr>
        <p:spPr>
          <a:xfrm>
            <a:off x="1287670" y="3037158"/>
            <a:ext cx="288000" cy="28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3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0078339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그림 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080" y="2920178"/>
            <a:ext cx="4500000" cy="1963995"/>
          </a:xfrm>
          <a:prstGeom prst="rect">
            <a:avLst/>
          </a:prstGeom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5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en-US" altLang="ko-KR" sz="1100" b="1">
                <a:solidFill>
                  <a:schemeClr val="bg1"/>
                </a:solidFill>
              </a:rPr>
              <a:t>Project Management System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" y="-27384"/>
            <a:ext cx="2648742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2. </a:t>
            </a:r>
            <a:r>
              <a:rPr lang="ko-KR" altLang="en-US" sz="2000" b="1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메인화면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953000" y="2348879"/>
            <a:ext cx="4608512" cy="3960439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[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메인화면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]</a:t>
            </a:r>
          </a:p>
          <a:p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③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.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프로젝트목록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당해 년도 수주 프로젝트 목록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수주 확정된 건의 이슈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,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원가 및 납기정보 표시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④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.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프로젝트 선택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Graph &amp; Gantt chart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선택된 프로젝트의 원가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/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발주금액 표시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- Visibility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확보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&gt; Gantt chart (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계획 대비 실적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)</a:t>
            </a: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5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67015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2480" y="908720"/>
            <a:ext cx="9289032" cy="738664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프로젝트 목록</a:t>
            </a:r>
            <a:endParaRPr lang="en-US" altLang="ko-KR" sz="1400" dirty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  -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수주 확정된 건의 이슈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(Quality),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원가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(Cost),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납기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(Delivery)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종합관리</a:t>
            </a:r>
            <a:endParaRPr lang="en-US" altLang="ko-KR" sz="1400" dirty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Graph &amp; Gantt chart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 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632520" y="4215853"/>
            <a:ext cx="4230573" cy="840862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ko-KR" altLang="en-US" sz="1400" b="1" dirty="0" err="1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메인화면</a:t>
            </a:r>
            <a:endParaRPr lang="ko-KR" altLang="en-US" sz="1400" b="1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2936777" y="2882920"/>
            <a:ext cx="1882632" cy="251629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3" name="타원 32">
            <a:extLst>
              <a:ext uri="{FF2B5EF4-FFF2-40B4-BE49-F238E27FC236}">
                <a16:creationId xmlns="" xmlns:a16="http://schemas.microsoft.com/office/drawing/2014/main" id="{8CEEC836-3C83-47A9-B84B-537BEB668D92}"/>
              </a:ext>
            </a:extLst>
          </p:cNvPr>
          <p:cNvSpPr>
            <a:spLocks noChangeAspect="1"/>
          </p:cNvSpPr>
          <p:nvPr/>
        </p:nvSpPr>
        <p:spPr>
          <a:xfrm>
            <a:off x="4623535" y="2558416"/>
            <a:ext cx="288000" cy="28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1</a:t>
            </a:r>
            <a:endParaRPr lang="ko-KR" altLang="en-US" sz="1400" dirty="0"/>
          </a:p>
        </p:txBody>
      </p:sp>
      <p:sp>
        <p:nvSpPr>
          <p:cNvPr id="29" name="직사각형 28"/>
          <p:cNvSpPr/>
          <p:nvPr/>
        </p:nvSpPr>
        <p:spPr>
          <a:xfrm>
            <a:off x="632520" y="3175258"/>
            <a:ext cx="4230573" cy="840862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4" name="타원 33">
            <a:extLst>
              <a:ext uri="{FF2B5EF4-FFF2-40B4-BE49-F238E27FC236}">
                <a16:creationId xmlns="" xmlns:a16="http://schemas.microsoft.com/office/drawing/2014/main" id="{8CEEC836-3C83-47A9-B84B-537BEB668D92}"/>
              </a:ext>
            </a:extLst>
          </p:cNvPr>
          <p:cNvSpPr>
            <a:spLocks noChangeAspect="1"/>
          </p:cNvSpPr>
          <p:nvPr/>
        </p:nvSpPr>
        <p:spPr>
          <a:xfrm>
            <a:off x="513907" y="4098574"/>
            <a:ext cx="288000" cy="28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4</a:t>
            </a:r>
            <a:endParaRPr lang="ko-KR" altLang="en-US" sz="1400" dirty="0"/>
          </a:p>
        </p:txBody>
      </p:sp>
      <p:sp>
        <p:nvSpPr>
          <p:cNvPr id="39" name="직사각형 38"/>
          <p:cNvSpPr/>
          <p:nvPr/>
        </p:nvSpPr>
        <p:spPr>
          <a:xfrm>
            <a:off x="188819" y="3155034"/>
            <a:ext cx="378772" cy="840862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6" name="타원 25">
            <a:extLst>
              <a:ext uri="{FF2B5EF4-FFF2-40B4-BE49-F238E27FC236}">
                <a16:creationId xmlns="" xmlns:a16="http://schemas.microsoft.com/office/drawing/2014/main" id="{8CEEC836-3C83-47A9-B84B-537BEB668D92}"/>
              </a:ext>
            </a:extLst>
          </p:cNvPr>
          <p:cNvSpPr>
            <a:spLocks noChangeAspect="1"/>
          </p:cNvSpPr>
          <p:nvPr/>
        </p:nvSpPr>
        <p:spPr>
          <a:xfrm>
            <a:off x="87210" y="3035596"/>
            <a:ext cx="288000" cy="28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2</a:t>
            </a:r>
            <a:endParaRPr lang="ko-KR" altLang="en-US" sz="1400" dirty="0"/>
          </a:p>
        </p:txBody>
      </p:sp>
      <p:sp>
        <p:nvSpPr>
          <p:cNvPr id="40" name="타원 39">
            <a:extLst>
              <a:ext uri="{FF2B5EF4-FFF2-40B4-BE49-F238E27FC236}">
                <a16:creationId xmlns="" xmlns:a16="http://schemas.microsoft.com/office/drawing/2014/main" id="{8CEEC836-3C83-47A9-B84B-537BEB668D92}"/>
              </a:ext>
            </a:extLst>
          </p:cNvPr>
          <p:cNvSpPr>
            <a:spLocks noChangeAspect="1"/>
          </p:cNvSpPr>
          <p:nvPr/>
        </p:nvSpPr>
        <p:spPr>
          <a:xfrm>
            <a:off x="1287670" y="3037158"/>
            <a:ext cx="288000" cy="28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3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897059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5871" y="3992432"/>
            <a:ext cx="1895869" cy="2687263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68" y="2696251"/>
            <a:ext cx="4707328" cy="1298058"/>
          </a:xfrm>
          <a:prstGeom prst="rect">
            <a:avLst/>
          </a:prstGeom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6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en-US" altLang="ko-KR" sz="1100" b="1">
                <a:solidFill>
                  <a:schemeClr val="bg1"/>
                </a:solidFill>
              </a:rPr>
              <a:t>Project Management System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" y="-27384"/>
            <a:ext cx="2648742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3. 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프로젝트관리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953000" y="2348879"/>
            <a:ext cx="4608512" cy="3960439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[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프로젝트관리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]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① 영업관리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_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등록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(Tab)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정보등록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창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OPEN 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항목 등록 및 선택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저장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닫기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  :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산출물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(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견적서 및 발주서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,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계약서 등록관리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)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목록 생성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(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수주결과 표시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)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  :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입수자료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(RFQ)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및 산출물관리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(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견적서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)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수주 결과에 따라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수주결과 및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확정가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프로젝트번호 및 납기일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총괄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PM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및 각 부문 담당자 선정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과거 프로젝트의 파생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기 수주 완료한 프로젝트의 파생 프로젝트 표시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연계성 표시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프로젝트 총괄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PM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표시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② 조회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(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탭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)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검색 항목에 따른 조회결과 리스트 표시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※ </a:t>
            </a:r>
            <a:r>
              <a:rPr lang="ko-KR" altLang="en-US" sz="1200" dirty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수주결과에 따라 프로젝트목록 자동 생성 된다</a:t>
            </a:r>
            <a:r>
              <a:rPr lang="en-US" altLang="ko-KR" sz="1200" dirty="0">
                <a:solidFill>
                  <a:srgbClr val="FF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.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6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67015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2480" y="908720"/>
            <a:ext cx="9289032" cy="738664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프로젝트관리</a:t>
            </a:r>
            <a:endParaRPr lang="en-US" altLang="ko-KR" sz="1400" dirty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  -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영업관리 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: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영업활동 정보 등록 및 조회</a:t>
            </a:r>
            <a:endParaRPr lang="en-US" altLang="ko-KR" sz="1400" dirty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  -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프로젝트진행현황 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: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수주 확정된 건의 일정 및 이슈현황 표시</a:t>
            </a:r>
            <a:endParaRPr lang="en-US" altLang="ko-KR" sz="1400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ko-KR" altLang="en-US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영업관리</a:t>
            </a: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4282458" y="2867002"/>
            <a:ext cx="720000" cy="273966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5" name="타원 34">
            <a:extLst>
              <a:ext uri="{FF2B5EF4-FFF2-40B4-BE49-F238E27FC236}">
                <a16:creationId xmlns="" xmlns:a16="http://schemas.microsoft.com/office/drawing/2014/main" id="{8CEEC836-3C83-47A9-B84B-537BEB668D92}"/>
              </a:ext>
            </a:extLst>
          </p:cNvPr>
          <p:cNvSpPr>
            <a:spLocks noChangeAspect="1"/>
          </p:cNvSpPr>
          <p:nvPr/>
        </p:nvSpPr>
        <p:spPr>
          <a:xfrm>
            <a:off x="4835403" y="2664896"/>
            <a:ext cx="288000" cy="28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1</a:t>
            </a:r>
            <a:endParaRPr lang="ko-KR" altLang="en-US" sz="1400" dirty="0"/>
          </a:p>
        </p:txBody>
      </p:sp>
      <p:sp>
        <p:nvSpPr>
          <p:cNvPr id="26" name="직사각형 25"/>
          <p:cNvSpPr/>
          <p:nvPr/>
        </p:nvSpPr>
        <p:spPr>
          <a:xfrm>
            <a:off x="324818" y="2832599"/>
            <a:ext cx="3816000" cy="215340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cxnSp>
        <p:nvCxnSpPr>
          <p:cNvPr id="10" name="꺾인 연결선 9"/>
          <p:cNvCxnSpPr>
            <a:stCxn id="34" idx="2"/>
          </p:cNvCxnSpPr>
          <p:nvPr/>
        </p:nvCxnSpPr>
        <p:spPr>
          <a:xfrm rot="5400000">
            <a:off x="3414901" y="3866885"/>
            <a:ext cx="1953474" cy="501640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타원 26">
            <a:extLst>
              <a:ext uri="{FF2B5EF4-FFF2-40B4-BE49-F238E27FC236}">
                <a16:creationId xmlns="" xmlns:a16="http://schemas.microsoft.com/office/drawing/2014/main" id="{8CEEC836-3C83-47A9-B84B-537BEB668D92}"/>
              </a:ext>
            </a:extLst>
          </p:cNvPr>
          <p:cNvSpPr>
            <a:spLocks noChangeAspect="1"/>
          </p:cNvSpPr>
          <p:nvPr/>
        </p:nvSpPr>
        <p:spPr>
          <a:xfrm>
            <a:off x="197322" y="2664896"/>
            <a:ext cx="288000" cy="28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2</a:t>
            </a:r>
            <a:endParaRPr lang="ko-KR" altLang="en-US" sz="1400" dirty="0"/>
          </a:p>
        </p:txBody>
      </p:sp>
      <p:sp>
        <p:nvSpPr>
          <p:cNvPr id="33" name="직사각형 32"/>
          <p:cNvSpPr/>
          <p:nvPr/>
        </p:nvSpPr>
        <p:spPr>
          <a:xfrm>
            <a:off x="336025" y="3152753"/>
            <a:ext cx="4496030" cy="746696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cxnSp>
        <p:nvCxnSpPr>
          <p:cNvPr id="19" name="꺾인 연결선 18"/>
          <p:cNvCxnSpPr/>
          <p:nvPr/>
        </p:nvCxnSpPr>
        <p:spPr>
          <a:xfrm rot="10800000">
            <a:off x="1424609" y="3861048"/>
            <a:ext cx="669715" cy="953563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직사각형 36"/>
          <p:cNvSpPr/>
          <p:nvPr/>
        </p:nvSpPr>
        <p:spPr>
          <a:xfrm>
            <a:off x="2220634" y="3357868"/>
            <a:ext cx="720000" cy="273966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cxnSp>
        <p:nvCxnSpPr>
          <p:cNvPr id="29" name="꺾인 연결선 28"/>
          <p:cNvCxnSpPr>
            <a:stCxn id="37" idx="3"/>
          </p:cNvCxnSpPr>
          <p:nvPr/>
        </p:nvCxnSpPr>
        <p:spPr>
          <a:xfrm>
            <a:off x="2940634" y="3494851"/>
            <a:ext cx="176937" cy="499640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직사각형 39"/>
          <p:cNvSpPr/>
          <p:nvPr/>
        </p:nvSpPr>
        <p:spPr>
          <a:xfrm>
            <a:off x="198330" y="3526101"/>
            <a:ext cx="720000" cy="273966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cxnSp>
        <p:nvCxnSpPr>
          <p:cNvPr id="42" name="꺾인 연결선 41"/>
          <p:cNvCxnSpPr>
            <a:stCxn id="40" idx="2"/>
          </p:cNvCxnSpPr>
          <p:nvPr/>
        </p:nvCxnSpPr>
        <p:spPr>
          <a:xfrm rot="16200000" flipH="1">
            <a:off x="679139" y="3679257"/>
            <a:ext cx="1294375" cy="1535993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22323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그림 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636" y="2622733"/>
            <a:ext cx="4624666" cy="1481370"/>
          </a:xfrm>
          <a:prstGeom prst="rect">
            <a:avLst/>
          </a:prstGeom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5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" name="그림 3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2355" y="4056166"/>
            <a:ext cx="1895869" cy="2687263"/>
          </a:xfrm>
          <a:prstGeom prst="rect">
            <a:avLst/>
          </a:prstGeom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en-US" altLang="ko-KR" sz="1100" b="1">
                <a:solidFill>
                  <a:schemeClr val="bg1"/>
                </a:solidFill>
              </a:rPr>
              <a:t>Project Management System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" y="-27384"/>
            <a:ext cx="2648742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3. 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프로젝트관리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953000" y="2348879"/>
            <a:ext cx="4608512" cy="3960439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[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프로젝트관리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]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① 프로젝트진행현황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_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조회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(Tab)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검색 항목에 따른 조회결과 리스트 표시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② 목록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수주 결과에 따라 자동으로 목록 생성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일정관리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(WBS)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  :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설비조립표준프로세스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(WBS)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표시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  : WBS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전개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(Task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대비 담당자 및 일정 계획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)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  :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해당 프로젝트의 총괄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PM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등록권한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</a:p>
          <a:p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해당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Task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완료시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  : Task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담당자는 산출물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(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▤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)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등록한다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.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  :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진척율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자동 산출 및 지연일 표시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</a:t>
            </a: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7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67015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2480" y="908720"/>
            <a:ext cx="9289032" cy="738664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프로젝트관리</a:t>
            </a:r>
            <a:endParaRPr lang="en-US" altLang="ko-KR" sz="1400" dirty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  -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영업관리 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: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영업활동 정보 등록 및 조회</a:t>
            </a:r>
            <a:endParaRPr lang="en-US" altLang="ko-KR" sz="1400" dirty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  -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프로젝트진행현황 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: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수주 확정된 건의 일정 및 이슈현황 표시</a:t>
            </a:r>
            <a:endParaRPr lang="en-US" altLang="ko-KR" sz="1400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ko-KR" altLang="en-US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프로젝트진행현황</a:t>
            </a: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4376936" y="2867002"/>
            <a:ext cx="625522" cy="247719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5" name="타원 34">
            <a:extLst>
              <a:ext uri="{FF2B5EF4-FFF2-40B4-BE49-F238E27FC236}">
                <a16:creationId xmlns="" xmlns:a16="http://schemas.microsoft.com/office/drawing/2014/main" id="{8CEEC836-3C83-47A9-B84B-537BEB668D92}"/>
              </a:ext>
            </a:extLst>
          </p:cNvPr>
          <p:cNvSpPr>
            <a:spLocks noChangeAspect="1"/>
          </p:cNvSpPr>
          <p:nvPr/>
        </p:nvSpPr>
        <p:spPr>
          <a:xfrm>
            <a:off x="4835403" y="2664896"/>
            <a:ext cx="288000" cy="28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1</a:t>
            </a:r>
            <a:endParaRPr lang="ko-KR" altLang="en-US" sz="1400" dirty="0"/>
          </a:p>
        </p:txBody>
      </p:sp>
      <p:sp>
        <p:nvSpPr>
          <p:cNvPr id="33" name="직사각형 32"/>
          <p:cNvSpPr/>
          <p:nvPr/>
        </p:nvSpPr>
        <p:spPr>
          <a:xfrm>
            <a:off x="312954" y="3258368"/>
            <a:ext cx="4496030" cy="746696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7" name="타원 26">
            <a:extLst>
              <a:ext uri="{FF2B5EF4-FFF2-40B4-BE49-F238E27FC236}">
                <a16:creationId xmlns="" xmlns:a16="http://schemas.microsoft.com/office/drawing/2014/main" id="{8CEEC836-3C83-47A9-B84B-537BEB668D92}"/>
              </a:ext>
            </a:extLst>
          </p:cNvPr>
          <p:cNvSpPr>
            <a:spLocks noChangeAspect="1"/>
          </p:cNvSpPr>
          <p:nvPr/>
        </p:nvSpPr>
        <p:spPr>
          <a:xfrm>
            <a:off x="150953" y="3121742"/>
            <a:ext cx="288000" cy="28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2</a:t>
            </a:r>
            <a:endParaRPr lang="ko-KR" altLang="en-US" sz="1400" dirty="0"/>
          </a:p>
        </p:txBody>
      </p:sp>
      <p:sp>
        <p:nvSpPr>
          <p:cNvPr id="46" name="직사각형 45"/>
          <p:cNvSpPr/>
          <p:nvPr/>
        </p:nvSpPr>
        <p:spPr>
          <a:xfrm>
            <a:off x="438199" y="3595210"/>
            <a:ext cx="625522" cy="247719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cxnSp>
        <p:nvCxnSpPr>
          <p:cNvPr id="48" name="꺾인 연결선 47"/>
          <p:cNvCxnSpPr>
            <a:stCxn id="46" idx="2"/>
          </p:cNvCxnSpPr>
          <p:nvPr/>
        </p:nvCxnSpPr>
        <p:spPr>
          <a:xfrm rot="16200000" flipH="1">
            <a:off x="228264" y="4365624"/>
            <a:ext cx="1216273" cy="170881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직사각형 51"/>
          <p:cNvSpPr/>
          <p:nvPr/>
        </p:nvSpPr>
        <p:spPr>
          <a:xfrm>
            <a:off x="3182393" y="3517135"/>
            <a:ext cx="625522" cy="247719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cxnSp>
        <p:nvCxnSpPr>
          <p:cNvPr id="54" name="꺾인 연결선 53"/>
          <p:cNvCxnSpPr>
            <a:stCxn id="52" idx="2"/>
          </p:cNvCxnSpPr>
          <p:nvPr/>
        </p:nvCxnSpPr>
        <p:spPr>
          <a:xfrm rot="16200000" flipH="1">
            <a:off x="3245055" y="4014952"/>
            <a:ext cx="824477" cy="324279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그림 3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91921" y="4589331"/>
            <a:ext cx="3055023" cy="193157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60" name="직사각형 59"/>
          <p:cNvSpPr/>
          <p:nvPr/>
        </p:nvSpPr>
        <p:spPr>
          <a:xfrm>
            <a:off x="4990754" y="4834710"/>
            <a:ext cx="248179" cy="1595289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cxnSp>
        <p:nvCxnSpPr>
          <p:cNvPr id="62" name="꺾인 연결선 61"/>
          <p:cNvCxnSpPr>
            <a:stCxn id="60" idx="3"/>
          </p:cNvCxnSpPr>
          <p:nvPr/>
        </p:nvCxnSpPr>
        <p:spPr>
          <a:xfrm>
            <a:off x="5238933" y="5632355"/>
            <a:ext cx="532112" cy="533259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그림 4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71045" y="4990458"/>
            <a:ext cx="3134790" cy="1439541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181190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그림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636" y="2622733"/>
            <a:ext cx="4624666" cy="1481370"/>
          </a:xfrm>
          <a:prstGeom prst="rect">
            <a:avLst/>
          </a:prstGeom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5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en-US" altLang="ko-KR" sz="1100" b="1">
                <a:solidFill>
                  <a:schemeClr val="bg1"/>
                </a:solidFill>
              </a:rPr>
              <a:t>Project Management System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" y="-27384"/>
            <a:ext cx="2648742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3. 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프로젝트관리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953000" y="2348879"/>
            <a:ext cx="4608512" cy="3960439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[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프로젝트관리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]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① 프로젝트진행현황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_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이슈현황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설비조립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_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이슈관리 현황 연계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-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프로젝트별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문제점 발생 및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조치율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관리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숫자 활성화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  :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목록 표시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          </a:t>
            </a: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8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67015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2480" y="908720"/>
            <a:ext cx="9289032" cy="738664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프로젝트관리</a:t>
            </a:r>
            <a:endParaRPr lang="en-US" altLang="ko-KR" sz="1400" dirty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  -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영업관리 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: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영업활동 정보 등록 및 조회</a:t>
            </a:r>
            <a:endParaRPr lang="en-US" altLang="ko-KR" sz="1400" dirty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  -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프로젝트진행현황 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: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수주 확정된 건의 일정 및 이슈현황 표시</a:t>
            </a:r>
            <a:endParaRPr lang="en-US" altLang="ko-KR" sz="1400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ko-KR" altLang="en-US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프로젝트진행현황</a:t>
            </a: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4088904" y="3121742"/>
            <a:ext cx="913554" cy="1072234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5" name="타원 34">
            <a:extLst>
              <a:ext uri="{FF2B5EF4-FFF2-40B4-BE49-F238E27FC236}">
                <a16:creationId xmlns="" xmlns:a16="http://schemas.microsoft.com/office/drawing/2014/main" id="{8CEEC836-3C83-47A9-B84B-537BEB668D92}"/>
              </a:ext>
            </a:extLst>
          </p:cNvPr>
          <p:cNvSpPr>
            <a:spLocks noChangeAspect="1"/>
          </p:cNvSpPr>
          <p:nvPr/>
        </p:nvSpPr>
        <p:spPr>
          <a:xfrm>
            <a:off x="4809000" y="2905735"/>
            <a:ext cx="288000" cy="28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1</a:t>
            </a:r>
            <a:endParaRPr lang="ko-KR" altLang="en-US" sz="1400" dirty="0"/>
          </a:p>
        </p:txBody>
      </p:sp>
      <p:sp>
        <p:nvSpPr>
          <p:cNvPr id="46" name="직사각형 45"/>
          <p:cNvSpPr/>
          <p:nvPr/>
        </p:nvSpPr>
        <p:spPr>
          <a:xfrm>
            <a:off x="438199" y="3595210"/>
            <a:ext cx="625522" cy="247719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cxnSp>
        <p:nvCxnSpPr>
          <p:cNvPr id="48" name="꺾인 연결선 47"/>
          <p:cNvCxnSpPr>
            <a:stCxn id="46" idx="2"/>
          </p:cNvCxnSpPr>
          <p:nvPr/>
        </p:nvCxnSpPr>
        <p:spPr>
          <a:xfrm rot="16200000" flipH="1">
            <a:off x="228264" y="4365624"/>
            <a:ext cx="1216273" cy="170881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51833" y="4976631"/>
            <a:ext cx="4500000" cy="755921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26" name="그림 2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2355" y="4056166"/>
            <a:ext cx="1895869" cy="2687263"/>
          </a:xfrm>
          <a:prstGeom prst="rect">
            <a:avLst/>
          </a:prstGeom>
        </p:spPr>
      </p:pic>
      <p:cxnSp>
        <p:nvCxnSpPr>
          <p:cNvPr id="4" name="꺾인 연결선 3"/>
          <p:cNvCxnSpPr>
            <a:cxnSpLocks/>
            <a:stCxn id="34" idx="3"/>
            <a:endCxn id="2" idx="0"/>
          </p:cNvCxnSpPr>
          <p:nvPr/>
        </p:nvCxnSpPr>
        <p:spPr>
          <a:xfrm>
            <a:off x="5002458" y="3657859"/>
            <a:ext cx="399375" cy="1318772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38021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2819" y="3424851"/>
            <a:ext cx="2808312" cy="92899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402" y="2667712"/>
            <a:ext cx="4500000" cy="52460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6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en-US" altLang="ko-KR" sz="1100" b="1">
                <a:solidFill>
                  <a:schemeClr val="bg1"/>
                </a:solidFill>
              </a:rPr>
              <a:t>Project Management System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" y="-27384"/>
            <a:ext cx="2648742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4. 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설계관리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953000" y="2348879"/>
            <a:ext cx="4608512" cy="3960439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[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설계관리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]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①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PART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등록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(Tab)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수주 프로젝트의 설계정보 등록 관리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프로젝트번호 선택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&gt; PART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등록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(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탭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)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&gt;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등록창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OPEN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-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행추가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/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행삭제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/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저장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/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닫기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- PART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속성정보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 :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품명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 :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모품번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–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구조관계 설정을 위한 상위 번호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 :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품번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–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자신의 고유번호로 상위번호 연계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,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구조화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 :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규격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(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재질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) –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구매품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(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규격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),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가공품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(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재질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)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 :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제조사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–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구매품의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Maker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 :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수량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–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적용 개수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 :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후처리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–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도금 및 도장 등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 :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부품구분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–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구매품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/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가공품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/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사급품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구분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 :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공급업체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–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구매 및 가공품의 실제 공급업체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 :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단가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,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공급금액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–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수량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x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단가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=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공급금액 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②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Excel Upload(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탭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)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&gt; Template download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시스템에 등록된 엑셀 업로드 표준 파일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기준정보 항목들과 연결된 엑셀파일 형식의 양식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</a:t>
            </a: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9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67015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2480" y="908720"/>
            <a:ext cx="9289032" cy="738664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설계관리</a:t>
            </a:r>
            <a:endParaRPr lang="en-US" altLang="ko-KR" sz="1400" dirty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  - PART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등록 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: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수주 프로젝트의 설비 설계정보를 등록하는 기능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(Part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등록 및 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Excel Upload)</a:t>
            </a:r>
          </a:p>
          <a:p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   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└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 Part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의 속성 정보 등록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입력 및 기준정보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: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공통코드 관리하여 제공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ko-KR" altLang="en-US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설계관리</a:t>
            </a:r>
            <a:r>
              <a:rPr lang="en-US" altLang="ko-KR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_PART</a:t>
            </a:r>
            <a:r>
              <a:rPr lang="ko-KR" altLang="en-US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등록</a:t>
            </a: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3728864" y="2867003"/>
            <a:ext cx="1273594" cy="247718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3501612" y="3385126"/>
            <a:ext cx="625522" cy="247719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312953" y="2721047"/>
            <a:ext cx="750767" cy="145956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9" name="타원 38">
            <a:extLst>
              <a:ext uri="{FF2B5EF4-FFF2-40B4-BE49-F238E27FC236}">
                <a16:creationId xmlns="" xmlns:a16="http://schemas.microsoft.com/office/drawing/2014/main" id="{8CEEC836-3C83-47A9-B84B-537BEB668D92}"/>
              </a:ext>
            </a:extLst>
          </p:cNvPr>
          <p:cNvSpPr>
            <a:spLocks noChangeAspect="1"/>
          </p:cNvSpPr>
          <p:nvPr/>
        </p:nvSpPr>
        <p:spPr>
          <a:xfrm>
            <a:off x="168953" y="2516071"/>
            <a:ext cx="288000" cy="28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1</a:t>
            </a:r>
            <a:endParaRPr lang="ko-KR" altLang="en-US" sz="1400" dirty="0"/>
          </a:p>
        </p:txBody>
      </p:sp>
      <p:cxnSp>
        <p:nvCxnSpPr>
          <p:cNvPr id="13" name="꺾인 연결선 12"/>
          <p:cNvCxnSpPr>
            <a:stCxn id="37" idx="0"/>
            <a:endCxn id="34" idx="0"/>
          </p:cNvCxnSpPr>
          <p:nvPr/>
        </p:nvCxnSpPr>
        <p:spPr>
          <a:xfrm rot="16200000" flipH="1">
            <a:off x="2454021" y="955363"/>
            <a:ext cx="145956" cy="3677324"/>
          </a:xfrm>
          <a:prstGeom prst="bentConnector3">
            <a:avLst>
              <a:gd name="adj1" fmla="val -156623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꺾인 연결선 14"/>
          <p:cNvCxnSpPr>
            <a:stCxn id="34" idx="2"/>
            <a:endCxn id="10" idx="3"/>
          </p:cNvCxnSpPr>
          <p:nvPr/>
        </p:nvCxnSpPr>
        <p:spPr>
          <a:xfrm rot="5400000">
            <a:off x="3841081" y="3364771"/>
            <a:ext cx="774630" cy="27453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그림 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1131" y="4581128"/>
            <a:ext cx="3600000" cy="107859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cxnSp>
        <p:nvCxnSpPr>
          <p:cNvPr id="29" name="꺾인 연결선 28"/>
          <p:cNvCxnSpPr>
            <a:stCxn id="34" idx="2"/>
            <a:endCxn id="25" idx="3"/>
          </p:cNvCxnSpPr>
          <p:nvPr/>
        </p:nvCxnSpPr>
        <p:spPr>
          <a:xfrm rot="5400000">
            <a:off x="3225543" y="3980309"/>
            <a:ext cx="2005707" cy="27453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그림 3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51833" y="5471471"/>
            <a:ext cx="3064691" cy="1135622"/>
          </a:xfrm>
          <a:prstGeom prst="rect">
            <a:avLst/>
          </a:prstGeom>
          <a:ln w="19050">
            <a:solidFill>
              <a:srgbClr val="FF0000"/>
            </a:solidFill>
          </a:ln>
        </p:spPr>
      </p:pic>
      <p:sp>
        <p:nvSpPr>
          <p:cNvPr id="50" name="직사각형 49"/>
          <p:cNvSpPr/>
          <p:nvPr/>
        </p:nvSpPr>
        <p:spPr>
          <a:xfrm>
            <a:off x="3539797" y="4674315"/>
            <a:ext cx="625522" cy="247719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cxnSp>
        <p:nvCxnSpPr>
          <p:cNvPr id="42" name="꺾인 연결선 41"/>
          <p:cNvCxnSpPr>
            <a:stCxn id="50" idx="1"/>
            <a:endCxn id="40" idx="0"/>
          </p:cNvCxnSpPr>
          <p:nvPr/>
        </p:nvCxnSpPr>
        <p:spPr>
          <a:xfrm rot="10800000" flipV="1">
            <a:off x="3184179" y="4798175"/>
            <a:ext cx="355618" cy="673296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80257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131" y="3377174"/>
            <a:ext cx="3600000" cy="987971"/>
          </a:xfrm>
          <a:prstGeom prst="rect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402" y="2667712"/>
            <a:ext cx="4500000" cy="52460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6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en-US" altLang="ko-KR" sz="1100" b="1">
                <a:solidFill>
                  <a:schemeClr val="bg1"/>
                </a:solidFill>
              </a:rPr>
              <a:t>Project Management System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" y="-27384"/>
            <a:ext cx="2648742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4. 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설계관리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953000" y="2348879"/>
            <a:ext cx="4608512" cy="3960439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[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설계관리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]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①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PART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등록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(Tab)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수주 프로젝트의 설계정보 등록 관리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프로젝트번호 선택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&gt; PART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등록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(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탭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)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&gt;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등록창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OPEN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-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행추가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/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행삭제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/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저장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/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닫기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- PART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속성정보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 :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품명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 :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모품번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–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구조관계 설정을 위한 상위 번호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 :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품번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–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자신의 고유번호로 상위번호 연계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,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구조화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 :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규격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(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재질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) –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구매품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(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규격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),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가공품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(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재질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)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 :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제조사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–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구매품의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Maker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 :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수량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–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적용 개수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 :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후처리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–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도금 및 도장 등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 :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부품구분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–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구매품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/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가공품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/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사급품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구분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 :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공급업체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–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구매 및 가공품의 실제 공급업체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 :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단가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,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공급금액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–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수량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x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단가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=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공급금액 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②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Network Drive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연결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&gt;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출도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도면파일 저장하기 위함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.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영업정보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-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수주결과에 따라 프로젝트 폴더 자동생성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본인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PC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에서 연결구조 설정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10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67015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2480" y="908720"/>
            <a:ext cx="9289032" cy="738664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설계관리</a:t>
            </a:r>
            <a:endParaRPr lang="en-US" altLang="ko-KR" sz="1400" dirty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  - PART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등록 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: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수주 프로젝트의 설비 설계정보를 등록하는 기능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(Part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등록 및 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Excel Upload)</a:t>
            </a:r>
          </a:p>
          <a:p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   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└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 Part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의 속성 정보 등록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입력 및 기준정보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: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공통코드 관리하여 제공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ko-KR" altLang="en-US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설계관리</a:t>
            </a:r>
            <a:r>
              <a:rPr lang="en-US" altLang="ko-KR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_PART</a:t>
            </a:r>
            <a:r>
              <a:rPr lang="ko-KR" altLang="en-US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등록</a:t>
            </a: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3728864" y="2867003"/>
            <a:ext cx="1273594" cy="247718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3368824" y="3385127"/>
            <a:ext cx="758310" cy="247718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312953" y="2721047"/>
            <a:ext cx="750767" cy="145956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9" name="타원 38">
            <a:extLst>
              <a:ext uri="{FF2B5EF4-FFF2-40B4-BE49-F238E27FC236}">
                <a16:creationId xmlns="" xmlns:a16="http://schemas.microsoft.com/office/drawing/2014/main" id="{8CEEC836-3C83-47A9-B84B-537BEB668D92}"/>
              </a:ext>
            </a:extLst>
          </p:cNvPr>
          <p:cNvSpPr>
            <a:spLocks noChangeAspect="1"/>
          </p:cNvSpPr>
          <p:nvPr/>
        </p:nvSpPr>
        <p:spPr>
          <a:xfrm>
            <a:off x="168953" y="2516071"/>
            <a:ext cx="288000" cy="28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1</a:t>
            </a:r>
            <a:endParaRPr lang="ko-KR" altLang="en-US" sz="1400" dirty="0"/>
          </a:p>
        </p:txBody>
      </p:sp>
      <p:cxnSp>
        <p:nvCxnSpPr>
          <p:cNvPr id="13" name="꺾인 연결선 12"/>
          <p:cNvCxnSpPr>
            <a:stCxn id="37" idx="0"/>
            <a:endCxn id="34" idx="0"/>
          </p:cNvCxnSpPr>
          <p:nvPr/>
        </p:nvCxnSpPr>
        <p:spPr>
          <a:xfrm rot="16200000" flipH="1">
            <a:off x="2454021" y="955363"/>
            <a:ext cx="145956" cy="3677324"/>
          </a:xfrm>
          <a:prstGeom prst="bentConnector3">
            <a:avLst>
              <a:gd name="adj1" fmla="val -156623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꺾인 연결선 14"/>
          <p:cNvCxnSpPr>
            <a:stCxn id="34" idx="2"/>
          </p:cNvCxnSpPr>
          <p:nvPr/>
        </p:nvCxnSpPr>
        <p:spPr>
          <a:xfrm rot="5400000">
            <a:off x="3841081" y="3364771"/>
            <a:ext cx="774630" cy="27453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원통 3"/>
          <p:cNvSpPr/>
          <p:nvPr/>
        </p:nvSpPr>
        <p:spPr>
          <a:xfrm>
            <a:off x="488734" y="5339761"/>
            <a:ext cx="1509541" cy="504056"/>
          </a:xfrm>
          <a:prstGeom prst="can">
            <a:avLst/>
          </a:prstGeom>
          <a:noFill/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aseline="-25000" dirty="0">
                <a:solidFill>
                  <a:schemeClr val="tx1"/>
                </a:solidFill>
              </a:rPr>
              <a:t>내 </a:t>
            </a:r>
            <a:r>
              <a:rPr lang="en-US" altLang="ko-KR" baseline="-25000" dirty="0">
                <a:solidFill>
                  <a:schemeClr val="tx1"/>
                </a:solidFill>
              </a:rPr>
              <a:t>PC</a:t>
            </a:r>
            <a:endParaRPr lang="ko-KR" altLang="en-US" baseline="-25000" dirty="0">
              <a:solidFill>
                <a:schemeClr val="tx1"/>
              </a:solidFill>
            </a:endParaRPr>
          </a:p>
        </p:txBody>
      </p:sp>
      <p:sp>
        <p:nvSpPr>
          <p:cNvPr id="33" name="원통 32"/>
          <p:cNvSpPr/>
          <p:nvPr/>
        </p:nvSpPr>
        <p:spPr>
          <a:xfrm>
            <a:off x="2586834" y="4761189"/>
            <a:ext cx="1509541" cy="504056"/>
          </a:xfrm>
          <a:prstGeom prst="can">
            <a:avLst/>
          </a:prstGeom>
          <a:noFill/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aseline="-25000" dirty="0">
                <a:solidFill>
                  <a:schemeClr val="tx1"/>
                </a:solidFill>
              </a:rPr>
              <a:t>FTP </a:t>
            </a:r>
            <a:r>
              <a:rPr lang="ko-KR" altLang="en-US" baseline="-25000" dirty="0">
                <a:solidFill>
                  <a:schemeClr val="tx1"/>
                </a:solidFill>
              </a:rPr>
              <a:t>서버</a:t>
            </a:r>
          </a:p>
        </p:txBody>
      </p:sp>
      <p:cxnSp>
        <p:nvCxnSpPr>
          <p:cNvPr id="9" name="꺾인 연결선 8"/>
          <p:cNvCxnSpPr>
            <a:stCxn id="4" idx="4"/>
            <a:endCxn id="33" idx="3"/>
          </p:cNvCxnSpPr>
          <p:nvPr/>
        </p:nvCxnSpPr>
        <p:spPr>
          <a:xfrm flipV="1">
            <a:off x="1998275" y="5265245"/>
            <a:ext cx="1343330" cy="32654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432720" y="5689688"/>
            <a:ext cx="1762814" cy="400110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en-US" altLang="ko-KR" sz="1000" dirty="0"/>
              <a:t>Network Drive </a:t>
            </a:r>
            <a:r>
              <a:rPr lang="ko-KR" altLang="en-US" sz="1000" dirty="0"/>
              <a:t>연결</a:t>
            </a:r>
            <a:endParaRPr lang="en-US" altLang="ko-KR" sz="1000" dirty="0"/>
          </a:p>
          <a:p>
            <a:r>
              <a:rPr lang="en-US" altLang="ko-KR" sz="1000" dirty="0"/>
              <a:t>(FTP </a:t>
            </a:r>
            <a:r>
              <a:rPr lang="ko-KR" altLang="en-US" sz="1000" dirty="0"/>
              <a:t>서버 </a:t>
            </a:r>
            <a:r>
              <a:rPr lang="en-US" altLang="ko-KR" sz="1000" dirty="0"/>
              <a:t>&gt;</a:t>
            </a:r>
            <a:r>
              <a:rPr lang="ko-KR" altLang="en-US" sz="1000" dirty="0"/>
              <a:t>프로젝트번호</a:t>
            </a:r>
            <a:r>
              <a:rPr lang="en-US" altLang="ko-KR" sz="1000" dirty="0"/>
              <a:t>)</a:t>
            </a:r>
            <a:endParaRPr lang="ko-KR" altLang="en-US" sz="1000" dirty="0"/>
          </a:p>
        </p:txBody>
      </p:sp>
      <p:sp>
        <p:nvSpPr>
          <p:cNvPr id="41" name="TextBox 40"/>
          <p:cNvSpPr txBox="1"/>
          <p:nvPr/>
        </p:nvSpPr>
        <p:spPr>
          <a:xfrm>
            <a:off x="2432720" y="6165304"/>
            <a:ext cx="1762814" cy="246221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000" dirty="0" err="1"/>
              <a:t>출도</a:t>
            </a:r>
            <a:r>
              <a:rPr lang="ko-KR" altLang="en-US" sz="1000" dirty="0"/>
              <a:t> 도면파일 저장 </a:t>
            </a:r>
          </a:p>
        </p:txBody>
      </p:sp>
    </p:spTree>
    <p:extLst>
      <p:ext uri="{BB962C8B-B14F-4D97-AF65-F5344CB8AC3E}">
        <p14:creationId xmlns:p14="http://schemas.microsoft.com/office/powerpoint/2010/main" val="18714352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그림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131" y="3457134"/>
            <a:ext cx="3600000" cy="987971"/>
          </a:xfrm>
          <a:prstGeom prst="rect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402" y="2667712"/>
            <a:ext cx="4500000" cy="52460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6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en-US" altLang="ko-KR" sz="1100" b="1">
                <a:solidFill>
                  <a:schemeClr val="bg1"/>
                </a:solidFill>
              </a:rPr>
              <a:t>Project Management System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" y="-27384"/>
            <a:ext cx="2648742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4. 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설계관리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953000" y="2348879"/>
            <a:ext cx="4608512" cy="3960439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[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설계관리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]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③ 도면파일 저장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&gt; FTP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서버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&gt; Data &gt; Project No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-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출도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도면 파일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(*.</a:t>
            </a:r>
            <a:r>
              <a:rPr lang="en-US" altLang="ko-KR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dwg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)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저장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도면 파일명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: Part </a:t>
            </a:r>
            <a:r>
              <a:rPr lang="en-US" altLang="ko-KR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no.dwg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④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PART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등록 창에서 등록하고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저장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&gt;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닫기하면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&gt; PART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등록 목록에 표시되고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&gt; FTP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server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에 도면 파일 저장 완료하였다면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⑤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PART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등록 목록에서 전체를 선택하고 배포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(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탭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)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클릭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&gt; Part No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에 도면파일 자동 첨부되고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&gt; Part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등록에서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PART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조회 리스트로 전체 이동 된다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.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-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등록중에서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배포 완료되어 정보 공유 가능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- Part No.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클릭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&gt;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상세창에서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정보 확인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  :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도면파일 첨부 확인 가능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  :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도면 다운로드 가능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11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67015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2480" y="908720"/>
            <a:ext cx="9289032" cy="738664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설계관리</a:t>
            </a:r>
            <a:endParaRPr lang="en-US" altLang="ko-KR" sz="1400" dirty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  - PART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등록 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: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수주 프로젝트의 설비 설계정보를 등록하는 기능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(Part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등록 및 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Excel Upload)</a:t>
            </a:r>
          </a:p>
          <a:p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   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└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 Part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의 속성 정보 등록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입력 및 기준정보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: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공통코드 관리하여 제공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ko-KR" altLang="en-US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설계관리</a:t>
            </a:r>
            <a:r>
              <a:rPr lang="en-US" altLang="ko-KR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_PART</a:t>
            </a:r>
            <a:r>
              <a:rPr lang="ko-KR" altLang="en-US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등록</a:t>
            </a: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3728864" y="2867003"/>
            <a:ext cx="1273594" cy="247718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3368824" y="3397317"/>
            <a:ext cx="758310" cy="266841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312953" y="2721047"/>
            <a:ext cx="750767" cy="145956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9" name="타원 38">
            <a:extLst>
              <a:ext uri="{FF2B5EF4-FFF2-40B4-BE49-F238E27FC236}">
                <a16:creationId xmlns="" xmlns:a16="http://schemas.microsoft.com/office/drawing/2014/main" id="{8CEEC836-3C83-47A9-B84B-537BEB668D92}"/>
              </a:ext>
            </a:extLst>
          </p:cNvPr>
          <p:cNvSpPr>
            <a:spLocks noChangeAspect="1"/>
          </p:cNvSpPr>
          <p:nvPr/>
        </p:nvSpPr>
        <p:spPr>
          <a:xfrm>
            <a:off x="168953" y="2516071"/>
            <a:ext cx="288000" cy="28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1</a:t>
            </a:r>
            <a:endParaRPr lang="ko-KR" altLang="en-US" sz="1400" dirty="0"/>
          </a:p>
        </p:txBody>
      </p:sp>
      <p:cxnSp>
        <p:nvCxnSpPr>
          <p:cNvPr id="13" name="꺾인 연결선 12"/>
          <p:cNvCxnSpPr>
            <a:stCxn id="37" idx="0"/>
            <a:endCxn id="34" idx="0"/>
          </p:cNvCxnSpPr>
          <p:nvPr/>
        </p:nvCxnSpPr>
        <p:spPr>
          <a:xfrm rot="16200000" flipH="1">
            <a:off x="2454021" y="955363"/>
            <a:ext cx="145956" cy="3677324"/>
          </a:xfrm>
          <a:prstGeom prst="bentConnector3">
            <a:avLst>
              <a:gd name="adj1" fmla="val -156623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꺾인 연결선 14"/>
          <p:cNvCxnSpPr>
            <a:stCxn id="34" idx="2"/>
          </p:cNvCxnSpPr>
          <p:nvPr/>
        </p:nvCxnSpPr>
        <p:spPr>
          <a:xfrm rot="5400000">
            <a:off x="3841081" y="3364771"/>
            <a:ext cx="774630" cy="27453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2504" y="4747154"/>
            <a:ext cx="4320000" cy="1702589"/>
          </a:xfrm>
          <a:prstGeom prst="rect">
            <a:avLst/>
          </a:prstGeom>
          <a:ln w="19050">
            <a:solidFill>
              <a:srgbClr val="FF0000"/>
            </a:solidFill>
          </a:ln>
        </p:spPr>
      </p:pic>
      <p:sp>
        <p:nvSpPr>
          <p:cNvPr id="4" name="아래쪽 화살표 3"/>
          <p:cNvSpPr/>
          <p:nvPr/>
        </p:nvSpPr>
        <p:spPr>
          <a:xfrm>
            <a:off x="1989676" y="4192786"/>
            <a:ext cx="491653" cy="697034"/>
          </a:xfrm>
          <a:prstGeom prst="downArrow">
            <a:avLst/>
          </a:prstGeom>
          <a:solidFill>
            <a:schemeClr val="bg1">
              <a:lumMod val="50000"/>
            </a:schemeClr>
          </a:solidFill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85043" y="5224269"/>
            <a:ext cx="1318100" cy="145873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35" name="직사각형 34"/>
          <p:cNvSpPr/>
          <p:nvPr/>
        </p:nvSpPr>
        <p:spPr>
          <a:xfrm>
            <a:off x="1206526" y="5595604"/>
            <a:ext cx="758310" cy="266841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cxnSp>
        <p:nvCxnSpPr>
          <p:cNvPr id="11" name="직선 화살표 연결선 10"/>
          <p:cNvCxnSpPr>
            <a:stCxn id="35" idx="3"/>
          </p:cNvCxnSpPr>
          <p:nvPr/>
        </p:nvCxnSpPr>
        <p:spPr>
          <a:xfrm flipV="1">
            <a:off x="1964836" y="5729024"/>
            <a:ext cx="2120207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84793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402" y="2667712"/>
            <a:ext cx="4500000" cy="52460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5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en-US" altLang="ko-KR" sz="1100" b="1">
                <a:solidFill>
                  <a:schemeClr val="bg1"/>
                </a:solidFill>
              </a:rPr>
              <a:t>Project Management System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" y="-27384"/>
            <a:ext cx="2648742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4. 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설계관리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953000" y="2348879"/>
            <a:ext cx="4608512" cy="3960439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[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설계관리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]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①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Excel Upload(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탭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)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프로젝트번호 선택하고 탭 클릭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② 엑셀업로드 창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OPEN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&gt; Template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다운로드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엑셀 형식의 파일이지만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,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공통코드를 연계한 파일이라 다름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.(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일반적인 엑셀 파일 작성하여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업로드하면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오류 발생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)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&gt; Template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작성하여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업로드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(Drag &amp; Drop)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-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확인창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표시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확인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(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버턴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)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파일 업로드 된다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.</a:t>
            </a:r>
          </a:p>
          <a:p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③ 업로드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Template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다운로드엑셀 파일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12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67015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2480" y="908720"/>
            <a:ext cx="9289032" cy="738664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설계관리</a:t>
            </a:r>
            <a:endParaRPr lang="en-US" altLang="ko-KR" sz="1400" dirty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  - PART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등록 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: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수주 프로젝트의 설비 설계정보를 등록하는 기능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(Part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등록 및 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Excel Upload)</a:t>
            </a:r>
          </a:p>
          <a:p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   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└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 Part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의 속성 정보 등록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입력 및 기준정보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: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공통코드 관리하여 제공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ko-KR" altLang="en-US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설계관리</a:t>
            </a:r>
            <a:r>
              <a:rPr lang="en-US" altLang="ko-KR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_PART</a:t>
            </a:r>
            <a:r>
              <a:rPr lang="ko-KR" altLang="en-US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등록</a:t>
            </a: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3728864" y="2867003"/>
            <a:ext cx="1273594" cy="247718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312953" y="2721047"/>
            <a:ext cx="750767" cy="145956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9" name="타원 38">
            <a:extLst>
              <a:ext uri="{FF2B5EF4-FFF2-40B4-BE49-F238E27FC236}">
                <a16:creationId xmlns="" xmlns:a16="http://schemas.microsoft.com/office/drawing/2014/main" id="{8CEEC836-3C83-47A9-B84B-537BEB668D92}"/>
              </a:ext>
            </a:extLst>
          </p:cNvPr>
          <p:cNvSpPr>
            <a:spLocks noChangeAspect="1"/>
          </p:cNvSpPr>
          <p:nvPr/>
        </p:nvSpPr>
        <p:spPr>
          <a:xfrm>
            <a:off x="168953" y="2516071"/>
            <a:ext cx="288000" cy="28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1</a:t>
            </a:r>
            <a:endParaRPr lang="ko-KR" altLang="en-US" sz="1400" dirty="0"/>
          </a:p>
        </p:txBody>
      </p:sp>
      <p:cxnSp>
        <p:nvCxnSpPr>
          <p:cNvPr id="13" name="꺾인 연결선 12"/>
          <p:cNvCxnSpPr>
            <a:stCxn id="37" idx="0"/>
            <a:endCxn id="34" idx="0"/>
          </p:cNvCxnSpPr>
          <p:nvPr/>
        </p:nvCxnSpPr>
        <p:spPr>
          <a:xfrm rot="16200000" flipH="1">
            <a:off x="2454021" y="955363"/>
            <a:ext cx="145956" cy="3677324"/>
          </a:xfrm>
          <a:prstGeom prst="bentConnector3">
            <a:avLst>
              <a:gd name="adj1" fmla="val -156623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그림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131" y="3501008"/>
            <a:ext cx="3600000" cy="107859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cxnSp>
        <p:nvCxnSpPr>
          <p:cNvPr id="29" name="꺾인 연결선 28"/>
          <p:cNvCxnSpPr>
            <a:stCxn id="34" idx="2"/>
            <a:endCxn id="25" idx="3"/>
          </p:cNvCxnSpPr>
          <p:nvPr/>
        </p:nvCxnSpPr>
        <p:spPr>
          <a:xfrm rot="5400000">
            <a:off x="3765603" y="3440249"/>
            <a:ext cx="925587" cy="27453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그림 3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22614" y="5460552"/>
            <a:ext cx="3064691" cy="1135622"/>
          </a:xfrm>
          <a:prstGeom prst="rect">
            <a:avLst/>
          </a:prstGeom>
          <a:ln w="19050">
            <a:solidFill>
              <a:srgbClr val="FF0000"/>
            </a:solidFill>
          </a:ln>
        </p:spPr>
      </p:pic>
      <p:sp>
        <p:nvSpPr>
          <p:cNvPr id="50" name="직사각형 49"/>
          <p:cNvSpPr/>
          <p:nvPr/>
        </p:nvSpPr>
        <p:spPr>
          <a:xfrm>
            <a:off x="3539797" y="3594195"/>
            <a:ext cx="625522" cy="247719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5" name="타원 34">
            <a:extLst>
              <a:ext uri="{FF2B5EF4-FFF2-40B4-BE49-F238E27FC236}">
                <a16:creationId xmlns="" xmlns:a16="http://schemas.microsoft.com/office/drawing/2014/main" id="{8CEEC836-3C83-47A9-B84B-537BEB668D92}"/>
              </a:ext>
            </a:extLst>
          </p:cNvPr>
          <p:cNvSpPr>
            <a:spLocks noChangeAspect="1"/>
          </p:cNvSpPr>
          <p:nvPr/>
        </p:nvSpPr>
        <p:spPr>
          <a:xfrm>
            <a:off x="3088057" y="3338756"/>
            <a:ext cx="288000" cy="28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2</a:t>
            </a:r>
            <a:endParaRPr lang="ko-KR" altLang="en-US" sz="1400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1106" y="4166779"/>
            <a:ext cx="2887065" cy="110156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cxnSp>
        <p:nvCxnSpPr>
          <p:cNvPr id="14" name="직선 화살표 연결선 13"/>
          <p:cNvCxnSpPr>
            <a:stCxn id="50" idx="2"/>
          </p:cNvCxnSpPr>
          <p:nvPr/>
        </p:nvCxnSpPr>
        <p:spPr>
          <a:xfrm>
            <a:off x="3852558" y="3841914"/>
            <a:ext cx="0" cy="161863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타원 40">
            <a:extLst>
              <a:ext uri="{FF2B5EF4-FFF2-40B4-BE49-F238E27FC236}">
                <a16:creationId xmlns="" xmlns:a16="http://schemas.microsoft.com/office/drawing/2014/main" id="{8CEEC836-3C83-47A9-B84B-537BEB668D92}"/>
              </a:ext>
            </a:extLst>
          </p:cNvPr>
          <p:cNvSpPr>
            <a:spLocks noChangeAspect="1"/>
          </p:cNvSpPr>
          <p:nvPr/>
        </p:nvSpPr>
        <p:spPr>
          <a:xfrm>
            <a:off x="4496149" y="5317615"/>
            <a:ext cx="288000" cy="28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3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4581895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646" y="2739334"/>
            <a:ext cx="4359709" cy="1871032"/>
          </a:xfrm>
          <a:prstGeom prst="rect">
            <a:avLst/>
          </a:prstGeom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5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en-US" altLang="ko-KR" sz="1100" b="1">
                <a:solidFill>
                  <a:schemeClr val="bg1"/>
                </a:solidFill>
              </a:rPr>
              <a:t>Project Management System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" y="-27384"/>
            <a:ext cx="2648742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4. 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설계관리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953000" y="2348879"/>
            <a:ext cx="4608512" cy="3960439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[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설계관리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]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①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PART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조회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(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탭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)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검색항목 선택하고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조회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검색결과 목록 표시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②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PART No.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클릭 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&gt;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상세창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OPEN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정보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확인 및 도면 첨부 확인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도면 다운로드 가능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설계변경 이력확인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③ 설계변경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설계변경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(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버턴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)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클릭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확인메시지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확인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-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상세창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수정모드로 활성화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설계변경 사유 선택하고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변경도면 첨부하고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저장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④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PART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등록 메뉴로 이동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(Page 12)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설계변경 부품 정보 목록 표시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⑤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선택하고 배포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(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탭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)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클릭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(Page 12)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-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설계변경한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정보 공식적으로 배포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공유 가능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13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67015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2480" y="908720"/>
            <a:ext cx="9289032" cy="738664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설계관리</a:t>
            </a:r>
            <a:endParaRPr lang="en-US" altLang="ko-KR" sz="1400" dirty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  - PART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조회 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: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등록된 설계정보를 조회하는 기능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속성정보 활용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)</a:t>
            </a:r>
          </a:p>
          <a:p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  -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설계변경 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: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조회된 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PART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의 설계변경</a:t>
            </a:r>
            <a:endParaRPr lang="en-US" altLang="ko-KR" sz="1400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ko-KR" altLang="en-US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설계관리</a:t>
            </a:r>
            <a:r>
              <a:rPr lang="en-US" altLang="ko-KR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_PART</a:t>
            </a:r>
            <a:r>
              <a:rPr lang="ko-KR" altLang="en-US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조회</a:t>
            </a: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4329094" y="2830148"/>
            <a:ext cx="506309" cy="284573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312953" y="2721047"/>
            <a:ext cx="3934548" cy="249674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9" name="타원 38">
            <a:extLst>
              <a:ext uri="{FF2B5EF4-FFF2-40B4-BE49-F238E27FC236}">
                <a16:creationId xmlns="" xmlns:a16="http://schemas.microsoft.com/office/drawing/2014/main" id="{8CEEC836-3C83-47A9-B84B-537BEB668D92}"/>
              </a:ext>
            </a:extLst>
          </p:cNvPr>
          <p:cNvSpPr>
            <a:spLocks noChangeAspect="1"/>
          </p:cNvSpPr>
          <p:nvPr/>
        </p:nvSpPr>
        <p:spPr>
          <a:xfrm>
            <a:off x="4049025" y="2489639"/>
            <a:ext cx="288000" cy="28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1</a:t>
            </a:r>
            <a:endParaRPr lang="ko-KR" altLang="en-US" sz="1400" dirty="0"/>
          </a:p>
        </p:txBody>
      </p:sp>
      <p:sp>
        <p:nvSpPr>
          <p:cNvPr id="50" name="직사각형 49"/>
          <p:cNvSpPr/>
          <p:nvPr/>
        </p:nvSpPr>
        <p:spPr>
          <a:xfrm>
            <a:off x="1221472" y="3501651"/>
            <a:ext cx="625522" cy="247719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5" name="타원 34">
            <a:extLst>
              <a:ext uri="{FF2B5EF4-FFF2-40B4-BE49-F238E27FC236}">
                <a16:creationId xmlns="" xmlns:a16="http://schemas.microsoft.com/office/drawing/2014/main" id="{8CEEC836-3C83-47A9-B84B-537BEB668D92}"/>
              </a:ext>
            </a:extLst>
          </p:cNvPr>
          <p:cNvSpPr>
            <a:spLocks noChangeAspect="1"/>
          </p:cNvSpPr>
          <p:nvPr/>
        </p:nvSpPr>
        <p:spPr>
          <a:xfrm>
            <a:off x="1979182" y="3319163"/>
            <a:ext cx="288000" cy="28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2</a:t>
            </a:r>
            <a:endParaRPr lang="ko-KR" altLang="en-US" sz="1400" dirty="0"/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50253" y="3566929"/>
            <a:ext cx="2158357" cy="2354167"/>
          </a:xfrm>
          <a:prstGeom prst="rect">
            <a:avLst/>
          </a:prstGeom>
        </p:spPr>
      </p:pic>
      <p:cxnSp>
        <p:nvCxnSpPr>
          <p:cNvPr id="15" name="꺾인 연결선 14"/>
          <p:cNvCxnSpPr>
            <a:stCxn id="50" idx="2"/>
            <a:endCxn id="10" idx="1"/>
          </p:cNvCxnSpPr>
          <p:nvPr/>
        </p:nvCxnSpPr>
        <p:spPr>
          <a:xfrm rot="16200000" flipH="1">
            <a:off x="1344922" y="3938681"/>
            <a:ext cx="994643" cy="616020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타원 40">
            <a:extLst>
              <a:ext uri="{FF2B5EF4-FFF2-40B4-BE49-F238E27FC236}">
                <a16:creationId xmlns="" xmlns:a16="http://schemas.microsoft.com/office/drawing/2014/main" id="{8CEEC836-3C83-47A9-B84B-537BEB668D92}"/>
              </a:ext>
            </a:extLst>
          </p:cNvPr>
          <p:cNvSpPr>
            <a:spLocks noChangeAspect="1"/>
          </p:cNvSpPr>
          <p:nvPr/>
        </p:nvSpPr>
        <p:spPr>
          <a:xfrm>
            <a:off x="2499623" y="5726192"/>
            <a:ext cx="288000" cy="28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3</a:t>
            </a:r>
            <a:endParaRPr lang="ko-KR" altLang="en-US" sz="1400" dirty="0"/>
          </a:p>
        </p:txBody>
      </p:sp>
      <p:sp>
        <p:nvSpPr>
          <p:cNvPr id="42" name="직사각형 41"/>
          <p:cNvSpPr/>
          <p:nvPr/>
        </p:nvSpPr>
        <p:spPr>
          <a:xfrm>
            <a:off x="2114250" y="5263277"/>
            <a:ext cx="2214844" cy="426411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8043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74" y="2924944"/>
            <a:ext cx="4500000" cy="67420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574" y="4587401"/>
            <a:ext cx="4500000" cy="1649911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6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en-US" altLang="ko-KR" sz="1100" b="1">
                <a:solidFill>
                  <a:schemeClr val="bg1"/>
                </a:solidFill>
              </a:rPr>
              <a:t>Project Management System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" y="-27384"/>
            <a:ext cx="2648742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4. 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설계관리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953000" y="2348879"/>
            <a:ext cx="4608512" cy="3960439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[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설계관리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]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① </a:t>
            </a:r>
            <a:r>
              <a:rPr lang="en-US" altLang="ko-KR" sz="1200" dirty="0">
                <a:latin typeface="굴림체" pitchFamily="49" charset="-127"/>
                <a:ea typeface="굴림체" pitchFamily="49" charset="-127"/>
              </a:rPr>
              <a:t>BOM Report(</a:t>
            </a:r>
            <a:r>
              <a:rPr lang="ko-KR" altLang="en-US" sz="1200" dirty="0" err="1">
                <a:latin typeface="굴림체" pitchFamily="49" charset="-127"/>
                <a:ea typeface="굴림체" pitchFamily="49" charset="-127"/>
              </a:rPr>
              <a:t>정전개</a:t>
            </a:r>
            <a:r>
              <a:rPr lang="en-US" altLang="ko-KR" sz="1200" dirty="0">
                <a:latin typeface="굴림체" pitchFamily="49" charset="-127"/>
                <a:ea typeface="굴림체" pitchFamily="49" charset="-127"/>
              </a:rPr>
              <a:t>)</a:t>
            </a:r>
            <a:r>
              <a:rPr lang="ko-KR" altLang="en-US" sz="1200" dirty="0">
                <a:latin typeface="굴림체" pitchFamily="49" charset="-127"/>
                <a:ea typeface="굴림체" pitchFamily="49" charset="-127"/>
              </a:rPr>
              <a:t> 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조회하는 부품기준으로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정방향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전개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목록에서 좌측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(+)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클릭하면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Full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전개된다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.</a:t>
            </a:r>
          </a:p>
          <a:p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설비의 전체 구조를 이해하고 확인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&gt; Full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전개된 구조 리스트를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Excel download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하면 엑셀파일로 생성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②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BOM Report(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역전개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)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조회하는 부품을 기준으로 상위 구조 파악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-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부품의사용처를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확인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-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설계변경시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타 프로젝트에 적용여부를 확인하고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설변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수행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엑셀 다운로드 동일 함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.</a:t>
            </a:r>
          </a:p>
          <a:p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③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PART No.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클릭 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상세정보 확인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도면 다운로드 가능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14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67015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2480" y="908720"/>
            <a:ext cx="9289032" cy="738664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설계관리</a:t>
            </a:r>
            <a:endParaRPr lang="en-US" altLang="ko-KR" sz="1400" dirty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  - BOM Report(</a:t>
            </a:r>
            <a:r>
              <a:rPr lang="ko-KR" altLang="en-US" sz="1400" dirty="0" err="1">
                <a:latin typeface="굴림체" pitchFamily="49" charset="-127"/>
                <a:ea typeface="굴림체" pitchFamily="49" charset="-127"/>
              </a:rPr>
              <a:t>정전개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) ---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설비장비의 전체 구조를 파악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(Full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전개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)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 </a:t>
            </a:r>
            <a:endParaRPr lang="en-US" altLang="ko-KR" sz="1400" dirty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  - BOM Report(</a:t>
            </a:r>
            <a:r>
              <a:rPr lang="ko-KR" altLang="en-US" sz="1400" dirty="0" err="1">
                <a:latin typeface="굴림체" pitchFamily="49" charset="-127"/>
                <a:ea typeface="굴림체" pitchFamily="49" charset="-127"/>
              </a:rPr>
              <a:t>역전개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) ---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특정 부품을 기준으로 상위 구조 파악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사용처 확인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ko-KR" altLang="en-US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설계관리</a:t>
            </a:r>
            <a:r>
              <a:rPr lang="en-US" altLang="ko-KR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_BOM Report</a:t>
            </a:r>
            <a:endParaRPr lang="ko-KR" altLang="en-US" sz="1400" b="1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217945" y="3218382"/>
            <a:ext cx="342567" cy="443122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9" name="타원 38">
            <a:extLst>
              <a:ext uri="{FF2B5EF4-FFF2-40B4-BE49-F238E27FC236}">
                <a16:creationId xmlns="" xmlns:a16="http://schemas.microsoft.com/office/drawing/2014/main" id="{8CEEC836-3C83-47A9-B84B-537BEB668D92}"/>
              </a:ext>
            </a:extLst>
          </p:cNvPr>
          <p:cNvSpPr>
            <a:spLocks noChangeAspect="1"/>
          </p:cNvSpPr>
          <p:nvPr/>
        </p:nvSpPr>
        <p:spPr>
          <a:xfrm>
            <a:off x="459547" y="3002374"/>
            <a:ext cx="288000" cy="28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1</a:t>
            </a:r>
            <a:endParaRPr lang="ko-KR" altLang="en-US" sz="1400" dirty="0"/>
          </a:p>
        </p:txBody>
      </p:sp>
      <p:sp>
        <p:nvSpPr>
          <p:cNvPr id="50" name="직사각형 49"/>
          <p:cNvSpPr/>
          <p:nvPr/>
        </p:nvSpPr>
        <p:spPr>
          <a:xfrm>
            <a:off x="416496" y="5125497"/>
            <a:ext cx="625522" cy="247719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5" name="타원 34">
            <a:extLst>
              <a:ext uri="{FF2B5EF4-FFF2-40B4-BE49-F238E27FC236}">
                <a16:creationId xmlns="" xmlns:a16="http://schemas.microsoft.com/office/drawing/2014/main" id="{8CEEC836-3C83-47A9-B84B-537BEB668D92}"/>
              </a:ext>
            </a:extLst>
          </p:cNvPr>
          <p:cNvSpPr>
            <a:spLocks noChangeAspect="1"/>
          </p:cNvSpPr>
          <p:nvPr/>
        </p:nvSpPr>
        <p:spPr>
          <a:xfrm>
            <a:off x="181637" y="4456012"/>
            <a:ext cx="288000" cy="28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2</a:t>
            </a:r>
            <a:endParaRPr lang="ko-KR" altLang="en-US" sz="1400" dirty="0"/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50253" y="3566929"/>
            <a:ext cx="2158357" cy="2354167"/>
          </a:xfrm>
          <a:prstGeom prst="rect">
            <a:avLst/>
          </a:prstGeom>
        </p:spPr>
      </p:pic>
      <p:cxnSp>
        <p:nvCxnSpPr>
          <p:cNvPr id="15" name="꺾인 연결선 14"/>
          <p:cNvCxnSpPr>
            <a:endCxn id="10" idx="1"/>
          </p:cNvCxnSpPr>
          <p:nvPr/>
        </p:nvCxnSpPr>
        <p:spPr>
          <a:xfrm flipV="1">
            <a:off x="1078023" y="4744013"/>
            <a:ext cx="1072230" cy="505343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꺾인 연결선 10"/>
          <p:cNvCxnSpPr>
            <a:stCxn id="37" idx="3"/>
          </p:cNvCxnSpPr>
          <p:nvPr/>
        </p:nvCxnSpPr>
        <p:spPr>
          <a:xfrm>
            <a:off x="560512" y="3439943"/>
            <a:ext cx="517511" cy="1147458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91253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694" y="4149080"/>
            <a:ext cx="4500000" cy="719262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480" y="2634282"/>
            <a:ext cx="4521600" cy="88471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6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en-US" altLang="ko-KR" sz="1100" b="1">
                <a:solidFill>
                  <a:schemeClr val="bg1"/>
                </a:solidFill>
              </a:rPr>
              <a:t>Project Management System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" y="-27384"/>
            <a:ext cx="2648742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5. 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자재관리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953000" y="2348879"/>
            <a:ext cx="4608512" cy="4392489"/>
          </a:xfrm>
          <a:prstGeom prst="rect">
            <a:avLst/>
          </a:prstGeom>
          <a:solidFill>
            <a:schemeClr val="bg1"/>
          </a:solidFill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r>
              <a:rPr lang="en-US" altLang="ko-KR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[</a:t>
            </a:r>
            <a:r>
              <a:rPr lang="ko-KR" altLang="en-US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자재관리</a:t>
            </a:r>
            <a:r>
              <a:rPr lang="en-US" altLang="ko-KR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]</a:t>
            </a:r>
          </a:p>
          <a:p>
            <a:r>
              <a:rPr lang="en-US" altLang="ko-KR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ko-KR" altLang="en-US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① 발주현황</a:t>
            </a:r>
            <a:endParaRPr lang="en-US" altLang="ko-KR" sz="1100" dirty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100" dirty="0">
                <a:latin typeface="굴림체" pitchFamily="49" charset="-127"/>
                <a:ea typeface="굴림체" pitchFamily="49" charset="-127"/>
              </a:rPr>
              <a:t>    &gt; </a:t>
            </a:r>
            <a:r>
              <a:rPr lang="ko-KR" altLang="en-US" sz="1100" dirty="0" err="1">
                <a:latin typeface="굴림체" pitchFamily="49" charset="-127"/>
                <a:ea typeface="굴림체" pitchFamily="49" charset="-127"/>
              </a:rPr>
              <a:t>프로젝트별</a:t>
            </a:r>
            <a:r>
              <a:rPr lang="ko-KR" altLang="en-US" sz="1100" dirty="0">
                <a:latin typeface="굴림체" pitchFamily="49" charset="-127"/>
                <a:ea typeface="굴림체" pitchFamily="49" charset="-127"/>
              </a:rPr>
              <a:t> 자재발주 금액 집계</a:t>
            </a:r>
            <a:endParaRPr lang="en-US" altLang="ko-KR" sz="1100" dirty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100" dirty="0">
                <a:latin typeface="굴림체" pitchFamily="49" charset="-127"/>
                <a:ea typeface="굴림체" pitchFamily="49" charset="-127"/>
              </a:rPr>
              <a:t>    &gt; </a:t>
            </a:r>
            <a:r>
              <a:rPr lang="ko-KR" altLang="en-US" sz="1100" dirty="0" err="1">
                <a:latin typeface="굴림체" pitchFamily="49" charset="-127"/>
                <a:ea typeface="굴림체" pitchFamily="49" charset="-127"/>
              </a:rPr>
              <a:t>구매구분별</a:t>
            </a:r>
            <a:r>
              <a:rPr lang="ko-KR" altLang="en-US" sz="1100" dirty="0">
                <a:latin typeface="굴림체" pitchFamily="49" charset="-127"/>
                <a:ea typeface="굴림체" pitchFamily="49" charset="-127"/>
              </a:rPr>
              <a:t> 집계</a:t>
            </a:r>
            <a:endParaRPr lang="en-US" altLang="ko-KR" sz="1100" dirty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100" dirty="0">
                <a:latin typeface="굴림체" pitchFamily="49" charset="-127"/>
                <a:ea typeface="굴림체" pitchFamily="49" charset="-127"/>
              </a:rPr>
              <a:t>    &gt; </a:t>
            </a:r>
            <a:r>
              <a:rPr lang="ko-KR" altLang="en-US" sz="1100" dirty="0">
                <a:latin typeface="굴림체" pitchFamily="49" charset="-127"/>
                <a:ea typeface="굴림체" pitchFamily="49" charset="-127"/>
              </a:rPr>
              <a:t>프로젝트 수주대비 실 발주금액 목표관리</a:t>
            </a:r>
            <a:endParaRPr lang="en-US" altLang="ko-KR" sz="1100" dirty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100" dirty="0">
                <a:latin typeface="굴림체" pitchFamily="49" charset="-127"/>
                <a:ea typeface="굴림체" pitchFamily="49" charset="-127"/>
              </a:rPr>
              <a:t>      - </a:t>
            </a:r>
            <a:r>
              <a:rPr lang="ko-KR" altLang="en-US" sz="1100" dirty="0">
                <a:latin typeface="굴림체" pitchFamily="49" charset="-127"/>
                <a:ea typeface="굴림체" pitchFamily="49" charset="-127"/>
              </a:rPr>
              <a:t>숫자 활성화</a:t>
            </a:r>
            <a:endParaRPr lang="en-US" altLang="ko-KR" sz="1100" dirty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100" dirty="0">
                <a:latin typeface="굴림체" pitchFamily="49" charset="-127"/>
                <a:ea typeface="굴림체" pitchFamily="49" charset="-127"/>
              </a:rPr>
              <a:t>    &gt; </a:t>
            </a:r>
            <a:r>
              <a:rPr lang="ko-KR" altLang="en-US" sz="1100" dirty="0">
                <a:latin typeface="굴림체" pitchFamily="49" charset="-127"/>
                <a:ea typeface="굴림체" pitchFamily="49" charset="-127"/>
              </a:rPr>
              <a:t>연도 </a:t>
            </a:r>
            <a:r>
              <a:rPr lang="en-US" altLang="ko-KR" sz="1100" dirty="0">
                <a:latin typeface="굴림체" pitchFamily="49" charset="-127"/>
                <a:ea typeface="굴림체" pitchFamily="49" charset="-127"/>
              </a:rPr>
              <a:t>/ Project No. </a:t>
            </a:r>
            <a:r>
              <a:rPr lang="ko-KR" altLang="en-US" sz="1100" dirty="0">
                <a:latin typeface="굴림체" pitchFamily="49" charset="-127"/>
                <a:ea typeface="굴림체" pitchFamily="49" charset="-127"/>
              </a:rPr>
              <a:t>조회</a:t>
            </a:r>
            <a:endParaRPr lang="en-US" altLang="ko-KR" sz="1100" dirty="0">
              <a:latin typeface="굴림체" pitchFamily="49" charset="-127"/>
              <a:ea typeface="굴림체" pitchFamily="49" charset="-127"/>
            </a:endParaRPr>
          </a:p>
          <a:p>
            <a:endParaRPr lang="en-US" altLang="ko-KR" sz="1100" dirty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1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② 발주관리</a:t>
            </a:r>
            <a:endParaRPr lang="en-US" altLang="ko-KR" sz="11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    &gt; </a:t>
            </a:r>
            <a:r>
              <a:rPr lang="ko-KR" altLang="en-US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발주서 작성</a:t>
            </a:r>
            <a:r>
              <a:rPr lang="en-US" altLang="ko-KR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(</a:t>
            </a:r>
            <a:r>
              <a:rPr lang="ko-KR" altLang="en-US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탭</a:t>
            </a:r>
            <a:r>
              <a:rPr lang="en-US" altLang="ko-KR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)</a:t>
            </a:r>
          </a:p>
          <a:p>
            <a:r>
              <a:rPr lang="en-US" altLang="ko-KR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- Template OPEN</a:t>
            </a:r>
          </a:p>
          <a:p>
            <a:r>
              <a:rPr lang="en-US" altLang="ko-KR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- </a:t>
            </a:r>
            <a:r>
              <a:rPr lang="ko-KR" altLang="en-US" sz="11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구매품</a:t>
            </a:r>
            <a:r>
              <a:rPr lang="ko-KR" altLang="en-US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 경우</a:t>
            </a:r>
            <a:r>
              <a:rPr lang="en-US" altLang="ko-KR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, </a:t>
            </a:r>
            <a:r>
              <a:rPr lang="ko-KR" altLang="en-US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설계정보</a:t>
            </a:r>
            <a:r>
              <a:rPr lang="en-US" altLang="ko-KR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(Part List) </a:t>
            </a:r>
            <a:r>
              <a:rPr lang="ko-KR" altLang="en-US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활용 업체별 작성</a:t>
            </a:r>
            <a:endParaRPr lang="en-US" altLang="ko-KR" sz="11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  : </a:t>
            </a:r>
            <a:r>
              <a:rPr lang="ko-KR" altLang="en-US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항목 선택하고 조회 </a:t>
            </a:r>
            <a:r>
              <a:rPr lang="en-US" altLang="ko-KR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&gt; </a:t>
            </a:r>
            <a:r>
              <a:rPr lang="ko-KR" altLang="en-US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목록 생성</a:t>
            </a:r>
            <a:endParaRPr lang="en-US" altLang="ko-KR" sz="11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  : </a:t>
            </a:r>
            <a:r>
              <a:rPr lang="ko-KR" altLang="en-US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단가 입력하면 금액 산출</a:t>
            </a:r>
            <a:endParaRPr lang="en-US" altLang="ko-KR" sz="11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- </a:t>
            </a:r>
            <a:r>
              <a:rPr lang="ko-KR" altLang="en-US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저장 </a:t>
            </a:r>
            <a:r>
              <a:rPr lang="en-US" altLang="ko-KR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&gt; (</a:t>
            </a:r>
            <a:r>
              <a:rPr lang="ko-KR" altLang="en-US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닫기</a:t>
            </a:r>
            <a:r>
              <a:rPr lang="en-US" altLang="ko-KR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)</a:t>
            </a:r>
            <a:r>
              <a:rPr lang="ko-KR" altLang="en-US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ko-KR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&gt; </a:t>
            </a:r>
            <a:r>
              <a:rPr lang="ko-KR" altLang="en-US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결재상신</a:t>
            </a:r>
            <a:endParaRPr lang="en-US" altLang="ko-KR" sz="11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  : </a:t>
            </a:r>
            <a:r>
              <a:rPr lang="ko-KR" altLang="en-US" sz="11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결재창</a:t>
            </a:r>
            <a:r>
              <a:rPr lang="ko-KR" altLang="en-US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ko-KR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OPEN </a:t>
            </a:r>
          </a:p>
          <a:p>
            <a:r>
              <a:rPr lang="en-US" altLang="ko-KR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- </a:t>
            </a:r>
            <a:r>
              <a:rPr lang="ko-KR" altLang="en-US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결재 </a:t>
            </a:r>
            <a:r>
              <a:rPr lang="ko-KR" altLang="en-US" sz="11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알람메시지</a:t>
            </a:r>
            <a:r>
              <a:rPr lang="ko-KR" altLang="en-US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 발송</a:t>
            </a:r>
            <a:endParaRPr lang="en-US" altLang="ko-KR" sz="11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    &gt; </a:t>
            </a:r>
            <a:r>
              <a:rPr lang="ko-KR" altLang="en-US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발주서 접수</a:t>
            </a:r>
            <a:endParaRPr lang="en-US" altLang="ko-KR" sz="11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- </a:t>
            </a:r>
            <a:r>
              <a:rPr lang="ko-KR" altLang="en-US" sz="11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구매팀</a:t>
            </a:r>
            <a:r>
              <a:rPr lang="ko-KR" altLang="en-US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 담당자 발주서 접수대기 </a:t>
            </a:r>
            <a:r>
              <a:rPr lang="en-US" altLang="ko-KR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&gt; </a:t>
            </a:r>
            <a:r>
              <a:rPr lang="ko-KR" altLang="en-US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접수</a:t>
            </a:r>
            <a:r>
              <a:rPr lang="en-US" altLang="ko-KR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(</a:t>
            </a:r>
            <a:r>
              <a:rPr lang="ko-KR" altLang="en-US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선택하고 접수</a:t>
            </a:r>
            <a:r>
              <a:rPr lang="en-US" altLang="ko-KR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(</a:t>
            </a:r>
            <a:r>
              <a:rPr lang="ko-KR" altLang="en-US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탭</a:t>
            </a:r>
            <a:r>
              <a:rPr lang="en-US" altLang="ko-KR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))</a:t>
            </a:r>
          </a:p>
          <a:p>
            <a:r>
              <a:rPr lang="en-US" altLang="ko-KR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- </a:t>
            </a:r>
            <a:r>
              <a:rPr lang="ko-KR" altLang="en-US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발주 </a:t>
            </a:r>
            <a:r>
              <a:rPr lang="en-US" altLang="ko-KR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No. </a:t>
            </a:r>
            <a:r>
              <a:rPr lang="ko-KR" altLang="en-US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클릭 상세확인</a:t>
            </a:r>
            <a:endParaRPr lang="en-US" altLang="ko-KR" sz="11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 : </a:t>
            </a:r>
            <a:r>
              <a:rPr lang="ko-KR" altLang="en-US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수량 및 단가 조정가능</a:t>
            </a:r>
            <a:endParaRPr lang="en-US" altLang="ko-KR" sz="11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 : </a:t>
            </a:r>
            <a:r>
              <a:rPr lang="ko-KR" altLang="en-US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저장 </a:t>
            </a:r>
            <a:r>
              <a:rPr lang="en-US" altLang="ko-KR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&gt; </a:t>
            </a:r>
            <a:r>
              <a:rPr lang="ko-KR" altLang="en-US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닫기 </a:t>
            </a:r>
            <a:r>
              <a:rPr lang="en-US" altLang="ko-KR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&gt; </a:t>
            </a:r>
            <a:r>
              <a:rPr lang="ko-KR" altLang="en-US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결재상신 한다</a:t>
            </a:r>
            <a:r>
              <a:rPr lang="en-US" altLang="ko-KR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.</a:t>
            </a: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67015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2480" y="908720"/>
            <a:ext cx="9289032" cy="738664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자재관리</a:t>
            </a:r>
            <a:endParaRPr lang="en-US" altLang="ko-KR" sz="1400" dirty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  - </a:t>
            </a:r>
            <a:r>
              <a:rPr lang="ko-KR" altLang="en-US" sz="1400" dirty="0" err="1">
                <a:latin typeface="굴림체" pitchFamily="49" charset="-127"/>
                <a:ea typeface="굴림체" pitchFamily="49" charset="-127"/>
              </a:rPr>
              <a:t>프로젝트별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 설계완료 후 자재구매 및 발주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입고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인수인계 관리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400" dirty="0" err="1">
                <a:latin typeface="굴림체" pitchFamily="49" charset="-127"/>
                <a:ea typeface="굴림체" pitchFamily="49" charset="-127"/>
              </a:rPr>
              <a:t>프로젝트별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 발주금액 실시간 집계</a:t>
            </a:r>
            <a:endParaRPr lang="en-US" altLang="ko-KR" sz="1400" dirty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  -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재고관리를 통한 불용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잉여 자재 관리 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&gt;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자재 재활용을 위한 불출</a:t>
            </a:r>
            <a:endParaRPr lang="en-US" altLang="ko-KR" sz="1400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ko-KR" altLang="en-US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자재관리</a:t>
            </a:r>
            <a:r>
              <a:rPr lang="en-US" altLang="ko-KR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_</a:t>
            </a:r>
            <a:r>
              <a:rPr lang="ko-KR" altLang="en-US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발주현황</a:t>
            </a:r>
          </a:p>
        </p:txBody>
      </p:sp>
      <p:sp>
        <p:nvSpPr>
          <p:cNvPr id="31" name="평행 사변형 30"/>
          <p:cNvSpPr/>
          <p:nvPr/>
        </p:nvSpPr>
        <p:spPr>
          <a:xfrm>
            <a:off x="4684001" y="630660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9" name="타원 38">
            <a:extLst>
              <a:ext uri="{FF2B5EF4-FFF2-40B4-BE49-F238E27FC236}">
                <a16:creationId xmlns="" xmlns:a16="http://schemas.microsoft.com/office/drawing/2014/main" id="{8CEEC836-3C83-47A9-B84B-537BEB668D92}"/>
              </a:ext>
            </a:extLst>
          </p:cNvPr>
          <p:cNvSpPr>
            <a:spLocks noChangeAspect="1"/>
          </p:cNvSpPr>
          <p:nvPr/>
        </p:nvSpPr>
        <p:spPr>
          <a:xfrm>
            <a:off x="181637" y="3317796"/>
            <a:ext cx="288000" cy="28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1</a:t>
            </a:r>
            <a:endParaRPr lang="ko-KR" altLang="en-US" sz="1400" dirty="0"/>
          </a:p>
        </p:txBody>
      </p:sp>
      <p:sp>
        <p:nvSpPr>
          <p:cNvPr id="50" name="직사각형 49"/>
          <p:cNvSpPr/>
          <p:nvPr/>
        </p:nvSpPr>
        <p:spPr>
          <a:xfrm>
            <a:off x="3296815" y="4283802"/>
            <a:ext cx="1522467" cy="213888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5" name="타원 34">
            <a:extLst>
              <a:ext uri="{FF2B5EF4-FFF2-40B4-BE49-F238E27FC236}">
                <a16:creationId xmlns="" xmlns:a16="http://schemas.microsoft.com/office/drawing/2014/main" id="{8CEEC836-3C83-47A9-B84B-537BEB668D92}"/>
              </a:ext>
            </a:extLst>
          </p:cNvPr>
          <p:cNvSpPr>
            <a:spLocks noChangeAspect="1"/>
          </p:cNvSpPr>
          <p:nvPr/>
        </p:nvSpPr>
        <p:spPr>
          <a:xfrm>
            <a:off x="163632" y="4752876"/>
            <a:ext cx="288000" cy="28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2</a:t>
            </a:r>
            <a:endParaRPr lang="ko-KR" altLang="en-US" sz="1400" dirty="0"/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08268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tx1"/>
                </a:solidFill>
              </a:rPr>
              <a:pPr/>
              <a:t>15</a:t>
            </a:fld>
            <a:endParaRPr lang="ko-KR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234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="" xmlns:a16="http://schemas.microsoft.com/office/drawing/2014/main" id="{F9C681D1-A490-45F8-B152-F72A967630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028" y="3773890"/>
            <a:ext cx="4642977" cy="80723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="" xmlns:a16="http://schemas.microsoft.com/office/drawing/2014/main" id="{DC06D1AA-F542-4B0A-864A-792262AC5C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731" y="2434880"/>
            <a:ext cx="4537963" cy="1024528"/>
          </a:xfrm>
          <a:prstGeom prst="rect">
            <a:avLst/>
          </a:prstGeom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6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en-US" altLang="ko-KR" sz="1100" b="1">
                <a:solidFill>
                  <a:schemeClr val="bg1"/>
                </a:solidFill>
              </a:rPr>
              <a:t>Project Management System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" y="-27384"/>
            <a:ext cx="2648742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5. 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자재관리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953000" y="2348879"/>
            <a:ext cx="4608512" cy="4392489"/>
          </a:xfrm>
          <a:prstGeom prst="rect">
            <a:avLst/>
          </a:prstGeom>
          <a:solidFill>
            <a:schemeClr val="bg1"/>
          </a:solidFill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r>
              <a:rPr lang="en-US" altLang="ko-KR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[</a:t>
            </a:r>
            <a:r>
              <a:rPr lang="ko-KR" altLang="en-US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자재관리</a:t>
            </a:r>
            <a:r>
              <a:rPr lang="en-US" altLang="ko-KR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]</a:t>
            </a:r>
          </a:p>
          <a:p>
            <a:r>
              <a:rPr lang="en-US" altLang="ko-KR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ko-KR" altLang="en-US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③ 입고현황</a:t>
            </a:r>
            <a:endParaRPr lang="en-US" altLang="ko-KR" sz="1100" dirty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100" dirty="0">
                <a:latin typeface="굴림체" pitchFamily="49" charset="-127"/>
                <a:ea typeface="굴림체" pitchFamily="49" charset="-127"/>
              </a:rPr>
              <a:t>    &gt; </a:t>
            </a:r>
            <a:r>
              <a:rPr lang="ko-KR" altLang="en-US" sz="1100" dirty="0">
                <a:latin typeface="굴림체" pitchFamily="49" charset="-127"/>
                <a:ea typeface="굴림체" pitchFamily="49" charset="-127"/>
              </a:rPr>
              <a:t>프로젝트별 초도발주 </a:t>
            </a:r>
            <a:r>
              <a:rPr lang="en-US" altLang="ko-KR" sz="1100" dirty="0"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100" dirty="0" err="1">
                <a:latin typeface="굴림체" pitchFamily="49" charset="-127"/>
                <a:ea typeface="굴림체" pitchFamily="49" charset="-127"/>
              </a:rPr>
              <a:t>재발주</a:t>
            </a:r>
            <a:r>
              <a:rPr lang="ko-KR" altLang="en-US" sz="1100" dirty="0">
                <a:latin typeface="굴림체" pitchFamily="49" charset="-127"/>
                <a:ea typeface="굴림체" pitchFamily="49" charset="-127"/>
              </a:rPr>
              <a:t> 현황</a:t>
            </a:r>
            <a:endParaRPr lang="en-US" altLang="ko-KR" sz="1100" dirty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100" dirty="0">
                <a:latin typeface="굴림체" pitchFamily="49" charset="-127"/>
                <a:ea typeface="굴림체" pitchFamily="49" charset="-127"/>
              </a:rPr>
              <a:t>    &gt; </a:t>
            </a:r>
            <a:r>
              <a:rPr lang="ko-KR" altLang="en-US" sz="1100" dirty="0">
                <a:latin typeface="굴림체" pitchFamily="49" charset="-127"/>
                <a:ea typeface="굴림체" pitchFamily="49" charset="-127"/>
              </a:rPr>
              <a:t>프로젝트별 </a:t>
            </a:r>
            <a:r>
              <a:rPr lang="en-US" altLang="ko-KR" sz="1100" dirty="0">
                <a:latin typeface="굴림체" pitchFamily="49" charset="-127"/>
                <a:ea typeface="굴림체" pitchFamily="49" charset="-127"/>
              </a:rPr>
              <a:t>PO , </a:t>
            </a:r>
            <a:r>
              <a:rPr lang="ko-KR" altLang="en-US" sz="1100" dirty="0">
                <a:latin typeface="굴림체" pitchFamily="49" charset="-127"/>
                <a:ea typeface="굴림체" pitchFamily="49" charset="-127"/>
              </a:rPr>
              <a:t>고객사</a:t>
            </a:r>
            <a:r>
              <a:rPr lang="en-US" altLang="ko-KR" sz="11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100" dirty="0">
                <a:latin typeface="굴림체" pitchFamily="49" charset="-127"/>
                <a:ea typeface="굴림체" pitchFamily="49" charset="-127"/>
              </a:rPr>
              <a:t>입고 이름</a:t>
            </a:r>
            <a:r>
              <a:rPr lang="en-US" altLang="ko-KR" sz="11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100" dirty="0">
                <a:latin typeface="굴림체" pitchFamily="49" charset="-127"/>
                <a:ea typeface="굴림체" pitchFamily="49" charset="-127"/>
              </a:rPr>
              <a:t>납기일 표시</a:t>
            </a:r>
            <a:endParaRPr lang="en-US" altLang="ko-KR" sz="1100" dirty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100" dirty="0">
                <a:latin typeface="굴림체" pitchFamily="49" charset="-127"/>
                <a:ea typeface="굴림체" pitchFamily="49" charset="-127"/>
              </a:rPr>
              <a:t>&gt; </a:t>
            </a:r>
            <a:r>
              <a:rPr lang="ko-KR" altLang="en-US" sz="1100" dirty="0">
                <a:latin typeface="굴림체" pitchFamily="49" charset="-127"/>
                <a:ea typeface="굴림체" pitchFamily="49" charset="-127"/>
              </a:rPr>
              <a:t>연도 </a:t>
            </a:r>
            <a:r>
              <a:rPr lang="en-US" altLang="ko-KR" sz="1100" dirty="0">
                <a:latin typeface="굴림체" pitchFamily="49" charset="-127"/>
                <a:ea typeface="굴림체" pitchFamily="49" charset="-127"/>
              </a:rPr>
              <a:t>/ Project No. </a:t>
            </a:r>
            <a:r>
              <a:rPr lang="ko-KR" altLang="en-US" sz="1100" dirty="0">
                <a:latin typeface="굴림체" pitchFamily="49" charset="-127"/>
                <a:ea typeface="굴림체" pitchFamily="49" charset="-127"/>
              </a:rPr>
              <a:t>조회</a:t>
            </a:r>
            <a:endParaRPr lang="en-US" altLang="ko-KR" sz="1100" dirty="0">
              <a:latin typeface="굴림체" pitchFamily="49" charset="-127"/>
              <a:ea typeface="굴림체" pitchFamily="49" charset="-127"/>
            </a:endParaRPr>
          </a:p>
          <a:p>
            <a:endParaRPr lang="en-US" altLang="ko-KR" sz="1100" dirty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1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④ 재고관리</a:t>
            </a:r>
            <a:endParaRPr lang="en-US" altLang="ko-KR" sz="11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    &gt; </a:t>
            </a:r>
            <a:r>
              <a:rPr lang="ko-KR" altLang="en-US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재고금액 합계 표시</a:t>
            </a:r>
            <a:endParaRPr lang="en-US" altLang="ko-KR" sz="11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    &gt; </a:t>
            </a:r>
            <a:r>
              <a:rPr lang="ko-KR" altLang="en-US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품명</a:t>
            </a:r>
            <a:r>
              <a:rPr lang="en-US" altLang="ko-KR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, </a:t>
            </a:r>
            <a:r>
              <a:rPr lang="ko-KR" altLang="en-US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수량 </a:t>
            </a:r>
            <a:r>
              <a:rPr lang="en-US" altLang="ko-KR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, </a:t>
            </a:r>
            <a:r>
              <a:rPr lang="ko-KR" altLang="en-US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금액 및 구분 과 위치 표시</a:t>
            </a:r>
            <a:endParaRPr lang="en-US" altLang="ko-KR" sz="11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    &gt; </a:t>
            </a:r>
            <a:r>
              <a:rPr lang="ko-KR" altLang="en-US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재고 선택 후 자재 불출 진행</a:t>
            </a:r>
            <a:endParaRPr lang="en-US" altLang="ko-KR" sz="11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- Template OPEN</a:t>
            </a:r>
          </a:p>
          <a:p>
            <a:r>
              <a:rPr lang="en-US" altLang="ko-KR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- </a:t>
            </a:r>
            <a:r>
              <a:rPr lang="ko-KR" altLang="en-US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대상 프로젝트 </a:t>
            </a:r>
            <a:r>
              <a:rPr lang="en-US" altLang="ko-KR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, </a:t>
            </a:r>
            <a:r>
              <a:rPr lang="ko-KR" altLang="en-US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불출 수량</a:t>
            </a:r>
            <a:r>
              <a:rPr lang="en-US" altLang="ko-KR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 , </a:t>
            </a:r>
            <a:r>
              <a:rPr lang="ko-KR" altLang="en-US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용도 </a:t>
            </a:r>
            <a:r>
              <a:rPr lang="en-US" altLang="ko-KR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, </a:t>
            </a:r>
            <a:r>
              <a:rPr lang="ko-KR" altLang="en-US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불출일 </a:t>
            </a:r>
            <a:r>
              <a:rPr lang="en-US" altLang="ko-KR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, </a:t>
            </a:r>
            <a:r>
              <a:rPr lang="ko-KR" altLang="en-US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인수자</a:t>
            </a:r>
            <a:endParaRPr lang="en-US" altLang="ko-KR" sz="11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- </a:t>
            </a:r>
            <a:r>
              <a:rPr lang="ko-KR" altLang="en-US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저장 </a:t>
            </a:r>
            <a:r>
              <a:rPr lang="en-US" altLang="ko-KR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&gt; </a:t>
            </a:r>
            <a:r>
              <a:rPr lang="ko-KR" altLang="en-US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닫기</a:t>
            </a:r>
            <a:endParaRPr lang="en-US" altLang="ko-KR" sz="11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    &gt; </a:t>
            </a:r>
            <a:r>
              <a:rPr lang="ko-KR" altLang="en-US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재고 등록</a:t>
            </a:r>
            <a:endParaRPr lang="en-US" altLang="ko-KR" sz="11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- </a:t>
            </a:r>
            <a:r>
              <a:rPr lang="ko-KR" altLang="en-US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프로젝트 </a:t>
            </a:r>
            <a:r>
              <a:rPr lang="en-US" altLang="ko-KR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No, </a:t>
            </a:r>
            <a:r>
              <a:rPr lang="ko-KR" altLang="en-US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품명</a:t>
            </a:r>
            <a:r>
              <a:rPr lang="en-US" altLang="ko-KR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, </a:t>
            </a:r>
            <a:r>
              <a:rPr lang="ko-KR" altLang="en-US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재질</a:t>
            </a:r>
            <a:r>
              <a:rPr lang="en-US" altLang="ko-KR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, </a:t>
            </a:r>
            <a:r>
              <a:rPr lang="ko-KR" altLang="en-US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제조사</a:t>
            </a:r>
            <a:r>
              <a:rPr lang="en-US" altLang="ko-KR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, </a:t>
            </a:r>
            <a:r>
              <a:rPr lang="ko-KR" altLang="en-US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수량</a:t>
            </a:r>
            <a:r>
              <a:rPr lang="en-US" altLang="ko-KR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, </a:t>
            </a:r>
            <a:r>
              <a:rPr lang="ko-KR" altLang="en-US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단가</a:t>
            </a:r>
            <a:r>
              <a:rPr lang="en-US" altLang="ko-KR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, </a:t>
            </a:r>
            <a:r>
              <a:rPr lang="ko-KR" altLang="en-US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등록일 등</a:t>
            </a:r>
            <a:endParaRPr lang="en-US" altLang="ko-KR" sz="11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    &gt; </a:t>
            </a:r>
            <a:r>
              <a:rPr lang="ko-KR" altLang="en-US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재고 수정</a:t>
            </a:r>
            <a:endParaRPr lang="en-US" altLang="ko-KR" sz="11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- </a:t>
            </a:r>
            <a:r>
              <a:rPr lang="ko-KR" altLang="en-US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품명 </a:t>
            </a:r>
            <a:r>
              <a:rPr lang="ko-KR" altLang="en-US" sz="11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선택시</a:t>
            </a:r>
            <a:r>
              <a:rPr lang="ko-KR" altLang="en-US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ko-KR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Template Open</a:t>
            </a:r>
          </a:p>
          <a:p>
            <a:r>
              <a:rPr lang="en-US" altLang="ko-KR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- </a:t>
            </a:r>
            <a:r>
              <a:rPr lang="ko-KR" altLang="en-US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재고 등록 </a:t>
            </a:r>
            <a:r>
              <a:rPr lang="en-US" altLang="ko-KR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Template </a:t>
            </a:r>
            <a:r>
              <a:rPr lang="ko-KR" altLang="en-US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와 동일 구성</a:t>
            </a:r>
            <a:r>
              <a:rPr lang="en-US" altLang="ko-KR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,</a:t>
            </a:r>
          </a:p>
          <a:p>
            <a:r>
              <a:rPr lang="en-US" altLang="ko-KR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- </a:t>
            </a:r>
            <a:r>
              <a:rPr lang="ko-KR" altLang="en-US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저장 </a:t>
            </a:r>
            <a:r>
              <a:rPr lang="en-US" altLang="ko-KR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&gt; </a:t>
            </a:r>
            <a:r>
              <a:rPr lang="ko-KR" altLang="en-US" sz="1100" dirty="0">
                <a:latin typeface="굴림체" panose="020B0609000101010101" pitchFamily="49" charset="-127"/>
                <a:ea typeface="굴림체" panose="020B0609000101010101" pitchFamily="49" charset="-127"/>
              </a:rPr>
              <a:t>닫기</a:t>
            </a:r>
            <a:endParaRPr lang="en-US" altLang="ko-KR" sz="11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67015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2480" y="908720"/>
            <a:ext cx="9289032" cy="738664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자재관리</a:t>
            </a:r>
            <a:endParaRPr lang="en-US" altLang="ko-KR" sz="1400" dirty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  - </a:t>
            </a:r>
            <a:r>
              <a:rPr lang="ko-KR" altLang="en-US" sz="1400" dirty="0" err="1">
                <a:latin typeface="굴림체" pitchFamily="49" charset="-127"/>
                <a:ea typeface="굴림체" pitchFamily="49" charset="-127"/>
              </a:rPr>
              <a:t>프로젝트별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 설계완료 후 자재구매 및 발주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입고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인수인계 관리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400" dirty="0" err="1">
                <a:latin typeface="굴림체" pitchFamily="49" charset="-127"/>
                <a:ea typeface="굴림체" pitchFamily="49" charset="-127"/>
              </a:rPr>
              <a:t>프로젝트별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 발주금액 실시간 집계</a:t>
            </a:r>
            <a:endParaRPr lang="en-US" altLang="ko-KR" sz="1400" dirty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  -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재고관리를 통한 불용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잉여 자재 관리 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&gt;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자재 재활용을 위한 불출</a:t>
            </a:r>
            <a:endParaRPr lang="en-US" altLang="ko-KR" sz="1400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ko-KR" altLang="en-US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자재관리</a:t>
            </a:r>
            <a:r>
              <a:rPr lang="en-US" altLang="ko-KR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_</a:t>
            </a:r>
            <a:r>
              <a:rPr lang="ko-KR" altLang="en-US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발주현황</a:t>
            </a:r>
          </a:p>
        </p:txBody>
      </p:sp>
      <p:sp>
        <p:nvSpPr>
          <p:cNvPr id="31" name="평행 사변형 30"/>
          <p:cNvSpPr/>
          <p:nvPr/>
        </p:nvSpPr>
        <p:spPr>
          <a:xfrm>
            <a:off x="4684001" y="630660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9" name="타원 38">
            <a:extLst>
              <a:ext uri="{FF2B5EF4-FFF2-40B4-BE49-F238E27FC236}">
                <a16:creationId xmlns="" xmlns:a16="http://schemas.microsoft.com/office/drawing/2014/main" id="{8CEEC836-3C83-47A9-B84B-537BEB668D92}"/>
              </a:ext>
            </a:extLst>
          </p:cNvPr>
          <p:cNvSpPr>
            <a:spLocks noChangeAspect="1"/>
          </p:cNvSpPr>
          <p:nvPr/>
        </p:nvSpPr>
        <p:spPr>
          <a:xfrm>
            <a:off x="181637" y="3317796"/>
            <a:ext cx="288000" cy="28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3</a:t>
            </a:r>
            <a:endParaRPr lang="ko-KR" altLang="en-US" sz="1400" dirty="0"/>
          </a:p>
        </p:txBody>
      </p:sp>
      <p:sp>
        <p:nvSpPr>
          <p:cNvPr id="50" name="직사각형 49"/>
          <p:cNvSpPr/>
          <p:nvPr/>
        </p:nvSpPr>
        <p:spPr>
          <a:xfrm>
            <a:off x="4069969" y="3915706"/>
            <a:ext cx="803416" cy="235277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5" name="타원 34">
            <a:extLst>
              <a:ext uri="{FF2B5EF4-FFF2-40B4-BE49-F238E27FC236}">
                <a16:creationId xmlns="" xmlns:a16="http://schemas.microsoft.com/office/drawing/2014/main" id="{8CEEC836-3C83-47A9-B84B-537BEB668D92}"/>
              </a:ext>
            </a:extLst>
          </p:cNvPr>
          <p:cNvSpPr>
            <a:spLocks noChangeAspect="1"/>
          </p:cNvSpPr>
          <p:nvPr/>
        </p:nvSpPr>
        <p:spPr>
          <a:xfrm>
            <a:off x="128464" y="4437144"/>
            <a:ext cx="288000" cy="28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4</a:t>
            </a:r>
            <a:endParaRPr lang="ko-KR" altLang="en-US" sz="1400" dirty="0"/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08268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tx1"/>
                </a:solidFill>
              </a:rPr>
              <a:pPr/>
              <a:t>16</a:t>
            </a:fld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="" xmlns:a16="http://schemas.microsoft.com/office/drawing/2014/main" id="{3ABEA194-B5FC-4285-B82F-1ED5335F1A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43980" y="4726960"/>
            <a:ext cx="2628528" cy="511952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="" xmlns:a16="http://schemas.microsoft.com/office/drawing/2014/main" id="{5C056276-C5D0-4651-8EEA-BE757C15EF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73412" y="5351440"/>
            <a:ext cx="1876090" cy="1197562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="" xmlns:a16="http://schemas.microsoft.com/office/drawing/2014/main" id="{AE9FB59E-6E6C-45A1-B1B7-74C82BDE6D2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8464" y="5379678"/>
            <a:ext cx="1874159" cy="1169324"/>
          </a:xfrm>
          <a:prstGeom prst="rect">
            <a:avLst/>
          </a:prstGeom>
        </p:spPr>
      </p:pic>
      <p:sp>
        <p:nvSpPr>
          <p:cNvPr id="27" name="직사각형 26">
            <a:extLst>
              <a:ext uri="{FF2B5EF4-FFF2-40B4-BE49-F238E27FC236}">
                <a16:creationId xmlns="" xmlns:a16="http://schemas.microsoft.com/office/drawing/2014/main" id="{2C45EAF0-B108-4D48-B3BE-60AC99FE2E7E}"/>
              </a:ext>
            </a:extLst>
          </p:cNvPr>
          <p:cNvSpPr/>
          <p:nvPr/>
        </p:nvSpPr>
        <p:spPr>
          <a:xfrm>
            <a:off x="663835" y="4182011"/>
            <a:ext cx="803416" cy="235277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cxnSp>
        <p:nvCxnSpPr>
          <p:cNvPr id="14" name="직선 화살표 연결선 13">
            <a:extLst>
              <a:ext uri="{FF2B5EF4-FFF2-40B4-BE49-F238E27FC236}">
                <a16:creationId xmlns="" xmlns:a16="http://schemas.microsoft.com/office/drawing/2014/main" id="{385DCB2D-6EB5-4195-98BB-A53B9D0D6518}"/>
              </a:ext>
            </a:extLst>
          </p:cNvPr>
          <p:cNvCxnSpPr/>
          <p:nvPr/>
        </p:nvCxnSpPr>
        <p:spPr>
          <a:xfrm>
            <a:off x="1065543" y="4437144"/>
            <a:ext cx="0" cy="8890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연결선: 꺾임 17">
            <a:extLst>
              <a:ext uri="{FF2B5EF4-FFF2-40B4-BE49-F238E27FC236}">
                <a16:creationId xmlns="" xmlns:a16="http://schemas.microsoft.com/office/drawing/2014/main" id="{C7F31C2C-90F2-4FC6-A8EF-A0E82BDD53EF}"/>
              </a:ext>
            </a:extLst>
          </p:cNvPr>
          <p:cNvCxnSpPr>
            <a:cxnSpLocks/>
            <a:stCxn id="50" idx="1"/>
            <a:endCxn id="9" idx="0"/>
          </p:cNvCxnSpPr>
          <p:nvPr/>
        </p:nvCxnSpPr>
        <p:spPr>
          <a:xfrm rot="10800000" flipV="1">
            <a:off x="3258245" y="4033344"/>
            <a:ext cx="811725" cy="693615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연결선: 꺾임 25">
            <a:extLst>
              <a:ext uri="{FF2B5EF4-FFF2-40B4-BE49-F238E27FC236}">
                <a16:creationId xmlns="" xmlns:a16="http://schemas.microsoft.com/office/drawing/2014/main" id="{CE747BAC-FF16-4C24-ADCC-112546D0C2EF}"/>
              </a:ext>
            </a:extLst>
          </p:cNvPr>
          <p:cNvCxnSpPr>
            <a:endCxn id="10" idx="3"/>
          </p:cNvCxnSpPr>
          <p:nvPr/>
        </p:nvCxnSpPr>
        <p:spPr>
          <a:xfrm rot="5400000">
            <a:off x="3732537" y="4967948"/>
            <a:ext cx="1799238" cy="16530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54717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3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480" y="2747484"/>
            <a:ext cx="4500000" cy="142230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40" name="그림 3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3931" y="4101173"/>
            <a:ext cx="1895869" cy="2747377"/>
          </a:xfrm>
          <a:prstGeom prst="rect">
            <a:avLst/>
          </a:prstGeom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en-US" altLang="ko-KR" sz="1100" b="1">
                <a:solidFill>
                  <a:schemeClr val="bg1"/>
                </a:solidFill>
              </a:rPr>
              <a:t>Project Management System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" y="-27384"/>
            <a:ext cx="2648742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6. 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설비조립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953000" y="2348879"/>
            <a:ext cx="4608512" cy="3960439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[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설비조립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]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① 설비조립계획 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연도별 수주 프로젝트의 설비조립 및 투입인원관리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연도별 수주 프로젝트 목록 활용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프로젝트 정보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+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일정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(WBS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연계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) +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투입인원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일정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- WBS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연계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-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일정변경시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차수 증가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(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변경관리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)</a:t>
            </a:r>
          </a:p>
          <a:p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투입인원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해당 프로젝트 설비조립일정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(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계획시작일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~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계획완료일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)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 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기간을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Grid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로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제공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해당프로젝트 생산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Sub-PM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이 일별 투입인원을 입력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  :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자사 및 외주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(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외주업체 별 인원배분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)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  :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등록된 투입인원은 일급으로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노무비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자동 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	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산출된다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.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</a:p>
          <a:p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17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67015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2480" y="908720"/>
            <a:ext cx="9289032" cy="738664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설비조립</a:t>
            </a:r>
            <a:endParaRPr lang="en-US" altLang="ko-KR" sz="1400" dirty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  -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설비조립계획 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--- </a:t>
            </a:r>
            <a:r>
              <a:rPr lang="ko-KR" altLang="en-US" sz="1400" dirty="0" err="1">
                <a:latin typeface="굴림체" pitchFamily="49" charset="-127"/>
                <a:ea typeface="굴림체" pitchFamily="49" charset="-127"/>
              </a:rPr>
              <a:t>프로젝트별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 설비조립 일정 및 투입인원 관리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계획대비 실적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)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 </a:t>
            </a:r>
            <a:endParaRPr lang="en-US" altLang="ko-KR" sz="1400" dirty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                 ---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투입인원 </a:t>
            </a:r>
            <a:r>
              <a:rPr lang="ko-KR" altLang="en-US" sz="1400" dirty="0" err="1">
                <a:latin typeface="굴림체" pitchFamily="49" charset="-127"/>
                <a:ea typeface="굴림체" pitchFamily="49" charset="-127"/>
              </a:rPr>
              <a:t>노무비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 산출</a:t>
            </a:r>
            <a:endParaRPr lang="en-US" altLang="ko-KR" sz="1400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ko-KR" altLang="en-US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설비조립</a:t>
            </a:r>
            <a:r>
              <a:rPr lang="en-US" altLang="ko-KR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_</a:t>
            </a:r>
            <a:r>
              <a:rPr lang="ko-KR" altLang="en-US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설비조립계획</a:t>
            </a: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404980" y="3375810"/>
            <a:ext cx="342567" cy="282523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391116" y="3046460"/>
            <a:ext cx="4381364" cy="242925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cxnSp>
        <p:nvCxnSpPr>
          <p:cNvPr id="11" name="꺾인 연결선 10"/>
          <p:cNvCxnSpPr>
            <a:stCxn id="37" idx="3"/>
            <a:endCxn id="40" idx="0"/>
          </p:cNvCxnSpPr>
          <p:nvPr/>
        </p:nvCxnSpPr>
        <p:spPr>
          <a:xfrm>
            <a:off x="747547" y="3517072"/>
            <a:ext cx="186457" cy="584101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타원 38">
            <a:extLst>
              <a:ext uri="{FF2B5EF4-FFF2-40B4-BE49-F238E27FC236}">
                <a16:creationId xmlns="" xmlns:a16="http://schemas.microsoft.com/office/drawing/2014/main" id="{8CEEC836-3C83-47A9-B84B-537BEB668D92}"/>
              </a:ext>
            </a:extLst>
          </p:cNvPr>
          <p:cNvSpPr>
            <a:spLocks noChangeAspect="1"/>
          </p:cNvSpPr>
          <p:nvPr/>
        </p:nvSpPr>
        <p:spPr>
          <a:xfrm>
            <a:off x="3368824" y="2884208"/>
            <a:ext cx="288000" cy="28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1</a:t>
            </a:r>
            <a:endParaRPr lang="ko-KR" altLang="en-US" sz="1400" dirty="0"/>
          </a:p>
        </p:txBody>
      </p:sp>
      <p:sp>
        <p:nvSpPr>
          <p:cNvPr id="33" name="직사각형 32"/>
          <p:cNvSpPr/>
          <p:nvPr/>
        </p:nvSpPr>
        <p:spPr>
          <a:xfrm>
            <a:off x="3876424" y="3365823"/>
            <a:ext cx="342567" cy="282523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4003" y="4885561"/>
            <a:ext cx="1800000" cy="111838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34" name="직사각형 33"/>
          <p:cNvSpPr/>
          <p:nvPr/>
        </p:nvSpPr>
        <p:spPr>
          <a:xfrm>
            <a:off x="2877081" y="3365823"/>
            <a:ext cx="342567" cy="282523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cxnSp>
        <p:nvCxnSpPr>
          <p:cNvPr id="22" name="꺾인 연결선 21"/>
          <p:cNvCxnSpPr>
            <a:stCxn id="34" idx="1"/>
            <a:endCxn id="19" idx="0"/>
          </p:cNvCxnSpPr>
          <p:nvPr/>
        </p:nvCxnSpPr>
        <p:spPr>
          <a:xfrm rot="10800000" flipV="1">
            <a:off x="1834003" y="3507085"/>
            <a:ext cx="1043078" cy="1378476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화살표 연결선 25"/>
          <p:cNvCxnSpPr>
            <a:stCxn id="33" idx="2"/>
            <a:endCxn id="20" idx="0"/>
          </p:cNvCxnSpPr>
          <p:nvPr/>
        </p:nvCxnSpPr>
        <p:spPr>
          <a:xfrm flipH="1">
            <a:off x="3656824" y="3648346"/>
            <a:ext cx="390884" cy="6248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그림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43440" y="4273177"/>
            <a:ext cx="3026767" cy="2429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3673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480" y="2840856"/>
            <a:ext cx="4500000" cy="87617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5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en-US" altLang="ko-KR" sz="1100" b="1">
                <a:solidFill>
                  <a:schemeClr val="bg1"/>
                </a:solidFill>
              </a:rPr>
              <a:t>Project Management System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" y="-27384"/>
            <a:ext cx="2648742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6. 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설비조립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953000" y="2348879"/>
            <a:ext cx="4608512" cy="3960439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[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설비조립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]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② 이슈관리 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프로젝트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수행시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발생하는 문제점을 기록관리 한다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.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문제점등록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등록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(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탭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)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클릭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양식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OPEN 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발생된 문제점을 작성한다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.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조치담당자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/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조치예정일 필수 입력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문제점현상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/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이미지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/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파일첨부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저장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닫기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배포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(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탭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)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작성된 문제점을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저장후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목록에서 확인하고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선택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(O) 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배포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(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탭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)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클릭한다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.</a:t>
            </a:r>
          </a:p>
          <a:p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등록된 문제점이관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(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조치담당자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)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조치담당자 로그인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이슈관리에서 해당 문제점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(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이슈번호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)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클릭하여 조치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</a:p>
          <a:p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18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67015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2480" y="908720"/>
            <a:ext cx="9289032" cy="738664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설비조립</a:t>
            </a:r>
            <a:endParaRPr lang="en-US" altLang="ko-KR" sz="1400" dirty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  -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이슈관리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 ----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발생된 문제점을 기록관리</a:t>
            </a:r>
            <a:endParaRPr lang="en-US" altLang="ko-KR" sz="1400" dirty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             ----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문제점 축적 및 분석을 통하여 당사 취약점 발취 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&gt;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 개선방향 도출</a:t>
            </a:r>
            <a:endParaRPr lang="en-US" altLang="ko-KR" sz="1400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ko-KR" altLang="en-US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설비조립</a:t>
            </a:r>
            <a:r>
              <a:rPr lang="en-US" altLang="ko-KR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_</a:t>
            </a:r>
            <a:r>
              <a:rPr lang="ko-KR" altLang="en-US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이슈관리</a:t>
            </a: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754185" y="3265024"/>
            <a:ext cx="331666" cy="402452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4047706" y="3031242"/>
            <a:ext cx="724773" cy="242925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cxnSp>
        <p:nvCxnSpPr>
          <p:cNvPr id="15" name="꺾인 연결선 14"/>
          <p:cNvCxnSpPr/>
          <p:nvPr/>
        </p:nvCxnSpPr>
        <p:spPr>
          <a:xfrm flipV="1">
            <a:off x="1078023" y="4744013"/>
            <a:ext cx="1072230" cy="505343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타원 38">
            <a:extLst>
              <a:ext uri="{FF2B5EF4-FFF2-40B4-BE49-F238E27FC236}">
                <a16:creationId xmlns="" xmlns:a16="http://schemas.microsoft.com/office/drawing/2014/main" id="{8CEEC836-3C83-47A9-B84B-537BEB668D92}"/>
              </a:ext>
            </a:extLst>
          </p:cNvPr>
          <p:cNvSpPr>
            <a:spLocks noChangeAspect="1"/>
          </p:cNvSpPr>
          <p:nvPr/>
        </p:nvSpPr>
        <p:spPr>
          <a:xfrm>
            <a:off x="111996" y="3046460"/>
            <a:ext cx="288000" cy="28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2</a:t>
            </a:r>
            <a:endParaRPr lang="ko-KR" altLang="en-US" sz="1400" dirty="0"/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3069" y="3795345"/>
            <a:ext cx="3470035" cy="143385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cxnSp>
        <p:nvCxnSpPr>
          <p:cNvPr id="20" name="꺾인 연결선 19"/>
          <p:cNvCxnSpPr>
            <a:stCxn id="50" idx="1"/>
            <a:endCxn id="14" idx="0"/>
          </p:cNvCxnSpPr>
          <p:nvPr/>
        </p:nvCxnSpPr>
        <p:spPr>
          <a:xfrm rot="10800000" flipV="1">
            <a:off x="3028088" y="3152705"/>
            <a:ext cx="1019619" cy="642640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화살표 연결선 41"/>
          <p:cNvCxnSpPr>
            <a:stCxn id="37" idx="2"/>
            <a:endCxn id="27" idx="0"/>
          </p:cNvCxnSpPr>
          <p:nvPr/>
        </p:nvCxnSpPr>
        <p:spPr>
          <a:xfrm>
            <a:off x="920018" y="3667476"/>
            <a:ext cx="13986" cy="43369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그림 2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3931" y="4101173"/>
            <a:ext cx="1895869" cy="2747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0397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3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" name="그림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3931" y="4101173"/>
            <a:ext cx="1895869" cy="2747377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480" y="2840856"/>
            <a:ext cx="4500000" cy="87617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en-US" altLang="ko-KR" sz="1100" b="1">
                <a:solidFill>
                  <a:schemeClr val="bg1"/>
                </a:solidFill>
              </a:rPr>
              <a:t>Project Management System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" y="-27384"/>
            <a:ext cx="2648742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6. 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설비조립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953000" y="2348879"/>
            <a:ext cx="4896544" cy="3960439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[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설비조립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]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② 이슈관리 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조치결과 등록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조치담당자 로그인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해당 문제점 목록에서 이슈번호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(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제목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)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클릭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- Edit(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버턴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)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클릭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수정보드로 활성화 한다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.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조치결과 입력하고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이미지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(Drag &amp; Drop)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-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설변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(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적용 또는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미적용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)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선택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: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설계변경 여부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발생비용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(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경비 포함 재료비 발생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)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※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미조치대상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선택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–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발생 문제점 검토결과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,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문제점이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아니라고 판단된 경우 선택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저장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닫기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결재상신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목록에서 작성된 내용 확인하고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선택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(O) 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결재상신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(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탭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)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클릭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결재는 본인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(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조치담당자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) 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팀장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대표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(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전결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),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통제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목록에서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상태값으로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진행사항 확인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: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등록중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배포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&gt;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조치중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&gt;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결재중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결재완료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(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조치완료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)</a:t>
            </a:r>
          </a:p>
          <a:p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</a:p>
          <a:p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19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67015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ko-KR" altLang="en-US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설비조립</a:t>
            </a:r>
            <a:r>
              <a:rPr lang="en-US" altLang="ko-KR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_</a:t>
            </a:r>
            <a:r>
              <a:rPr lang="ko-KR" altLang="en-US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이슈관리</a:t>
            </a: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754185" y="3265024"/>
            <a:ext cx="331666" cy="402452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4047706" y="3031242"/>
            <a:ext cx="724773" cy="242925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cxnSp>
        <p:nvCxnSpPr>
          <p:cNvPr id="15" name="꺾인 연결선 14"/>
          <p:cNvCxnSpPr/>
          <p:nvPr/>
        </p:nvCxnSpPr>
        <p:spPr>
          <a:xfrm flipV="1">
            <a:off x="1078023" y="4744013"/>
            <a:ext cx="1072230" cy="505343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타원 38">
            <a:extLst>
              <a:ext uri="{FF2B5EF4-FFF2-40B4-BE49-F238E27FC236}">
                <a16:creationId xmlns="" xmlns:a16="http://schemas.microsoft.com/office/drawing/2014/main" id="{8CEEC836-3C83-47A9-B84B-537BEB668D92}"/>
              </a:ext>
            </a:extLst>
          </p:cNvPr>
          <p:cNvSpPr>
            <a:spLocks noChangeAspect="1"/>
          </p:cNvSpPr>
          <p:nvPr/>
        </p:nvSpPr>
        <p:spPr>
          <a:xfrm>
            <a:off x="111996" y="3046460"/>
            <a:ext cx="288000" cy="28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2</a:t>
            </a:r>
            <a:endParaRPr lang="ko-KR" altLang="en-US" sz="1400" dirty="0"/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3069" y="3795345"/>
            <a:ext cx="3470035" cy="143385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cxnSp>
        <p:nvCxnSpPr>
          <p:cNvPr id="20" name="꺾인 연결선 19"/>
          <p:cNvCxnSpPr>
            <a:stCxn id="50" idx="1"/>
            <a:endCxn id="14" idx="0"/>
          </p:cNvCxnSpPr>
          <p:nvPr/>
        </p:nvCxnSpPr>
        <p:spPr>
          <a:xfrm rot="10800000" flipV="1">
            <a:off x="3028088" y="3152705"/>
            <a:ext cx="1019619" cy="642640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화살표 연결선 41"/>
          <p:cNvCxnSpPr>
            <a:stCxn id="37" idx="2"/>
            <a:endCxn id="29" idx="0"/>
          </p:cNvCxnSpPr>
          <p:nvPr/>
        </p:nvCxnSpPr>
        <p:spPr>
          <a:xfrm>
            <a:off x="920018" y="3667476"/>
            <a:ext cx="13986" cy="43369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64149" y="5091034"/>
            <a:ext cx="1171180" cy="144817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27" name="TextBox 26"/>
          <p:cNvSpPr txBox="1"/>
          <p:nvPr/>
        </p:nvSpPr>
        <p:spPr>
          <a:xfrm>
            <a:off x="272480" y="908720"/>
            <a:ext cx="9289032" cy="738664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설비조립</a:t>
            </a:r>
            <a:endParaRPr lang="en-US" altLang="ko-KR" sz="1400" dirty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  -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이슈관리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 ----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발생된 문제점을 기록관리</a:t>
            </a:r>
            <a:endParaRPr lang="en-US" altLang="ko-KR" sz="1400" dirty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             ----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문제점 축적 및 분석을 통하여 당사 취약점 발취 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&gt;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 개선방향 도출</a:t>
            </a:r>
            <a:endParaRPr lang="en-US" altLang="ko-KR" sz="1400" dirty="0">
              <a:latin typeface="굴림체" pitchFamily="49" charset="-127"/>
              <a:ea typeface="굴림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445052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480" y="3682702"/>
            <a:ext cx="2304255" cy="1100933"/>
          </a:xfrm>
          <a:prstGeom prst="rect">
            <a:avLst/>
          </a:prstGeom>
          <a:ln w="19050">
            <a:solidFill>
              <a:srgbClr val="FF0000"/>
            </a:solidFill>
          </a:ln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480" y="2636912"/>
            <a:ext cx="4500000" cy="87617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6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en-US" altLang="ko-KR" sz="1100" b="1">
                <a:solidFill>
                  <a:schemeClr val="bg1"/>
                </a:solidFill>
              </a:rPr>
              <a:t>Project Management System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" y="-27384"/>
            <a:ext cx="2648742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6. 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설비조립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953000" y="2348879"/>
            <a:ext cx="4608512" cy="3960439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[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설비조립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]</a:t>
            </a:r>
          </a:p>
          <a:p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② 이슈관리 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조치완료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문제점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조치완료된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사항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이슈번호 클릭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.</a:t>
            </a:r>
          </a:p>
          <a:p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③ 문제점현황 연계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&gt; DASHBOARD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및 프로젝트현황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발생문제점 건수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/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조치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/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미결 및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조치율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미결건수 활성화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: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목록 표시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: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프로젝트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점검시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확인 가능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: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의사결정 즉시 및 정보 제공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  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</a:p>
          <a:p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20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67015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ko-KR" altLang="en-US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설비조립</a:t>
            </a:r>
            <a:r>
              <a:rPr lang="en-US" altLang="ko-KR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_</a:t>
            </a:r>
            <a:r>
              <a:rPr lang="ko-KR" altLang="en-US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이슈관리</a:t>
            </a: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372862" y="3061080"/>
            <a:ext cx="331666" cy="402452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9" name="타원 38">
            <a:extLst>
              <a:ext uri="{FF2B5EF4-FFF2-40B4-BE49-F238E27FC236}">
                <a16:creationId xmlns="" xmlns:a16="http://schemas.microsoft.com/office/drawing/2014/main" id="{8CEEC836-3C83-47A9-B84B-537BEB668D92}"/>
              </a:ext>
            </a:extLst>
          </p:cNvPr>
          <p:cNvSpPr>
            <a:spLocks noChangeAspect="1"/>
          </p:cNvSpPr>
          <p:nvPr/>
        </p:nvSpPr>
        <p:spPr>
          <a:xfrm>
            <a:off x="111996" y="2842516"/>
            <a:ext cx="288000" cy="28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3</a:t>
            </a:r>
            <a:endParaRPr lang="ko-KR" altLang="en-US" sz="1400" dirty="0"/>
          </a:p>
        </p:txBody>
      </p:sp>
      <p:cxnSp>
        <p:nvCxnSpPr>
          <p:cNvPr id="42" name="직선 화살표 연결선 41"/>
          <p:cNvCxnSpPr>
            <a:stCxn id="37" idx="2"/>
          </p:cNvCxnSpPr>
          <p:nvPr/>
        </p:nvCxnSpPr>
        <p:spPr>
          <a:xfrm>
            <a:off x="538695" y="3463532"/>
            <a:ext cx="0" cy="6120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폭발 1 9"/>
          <p:cNvSpPr/>
          <p:nvPr/>
        </p:nvSpPr>
        <p:spPr>
          <a:xfrm>
            <a:off x="1747756" y="3225056"/>
            <a:ext cx="1387454" cy="1008112"/>
          </a:xfrm>
          <a:prstGeom prst="irregularSeal1">
            <a:avLst/>
          </a:prstGeom>
          <a:solidFill>
            <a:schemeClr val="accent3">
              <a:lumMod val="40000"/>
              <a:lumOff val="60000"/>
            </a:schemeClr>
          </a:solidFill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baseline="-25000">
                <a:solidFill>
                  <a:schemeClr val="tx1"/>
                </a:solidFill>
              </a:rPr>
              <a:t>조치완료</a:t>
            </a:r>
            <a:endParaRPr lang="ko-KR" altLang="en-US" sz="1400" b="1" baseline="-25000" dirty="0">
              <a:solidFill>
                <a:schemeClr val="tx1"/>
              </a:solidFill>
            </a:endParaRPr>
          </a:p>
        </p:txBody>
      </p:sp>
      <p:pic>
        <p:nvPicPr>
          <p:cNvPr id="33" name="그림 3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8994" y="5143241"/>
            <a:ext cx="4500000" cy="89199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34" name="직사각형 33"/>
          <p:cNvSpPr/>
          <p:nvPr/>
        </p:nvSpPr>
        <p:spPr>
          <a:xfrm>
            <a:off x="2329596" y="5317274"/>
            <a:ext cx="724773" cy="242925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5" name="타원 34">
            <a:extLst>
              <a:ext uri="{FF2B5EF4-FFF2-40B4-BE49-F238E27FC236}">
                <a16:creationId xmlns="" xmlns:a16="http://schemas.microsoft.com/office/drawing/2014/main" id="{8CEEC836-3C83-47A9-B84B-537BEB668D92}"/>
              </a:ext>
            </a:extLst>
          </p:cNvPr>
          <p:cNvSpPr>
            <a:spLocks noChangeAspect="1"/>
          </p:cNvSpPr>
          <p:nvPr/>
        </p:nvSpPr>
        <p:spPr>
          <a:xfrm>
            <a:off x="2910369" y="5032557"/>
            <a:ext cx="288000" cy="28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4</a:t>
            </a:r>
            <a:endParaRPr lang="ko-KR" altLang="en-US" sz="1400" dirty="0"/>
          </a:p>
        </p:txBody>
      </p:sp>
      <p:pic>
        <p:nvPicPr>
          <p:cNvPr id="40" name="그림 3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61512" y="5150816"/>
            <a:ext cx="4500000" cy="138704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41" name="직사각형 40"/>
          <p:cNvSpPr/>
          <p:nvPr/>
        </p:nvSpPr>
        <p:spPr>
          <a:xfrm>
            <a:off x="8820894" y="5578057"/>
            <a:ext cx="726853" cy="286671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262131" y="5116227"/>
            <a:ext cx="1152128" cy="303909"/>
          </a:xfrm>
          <a:prstGeom prst="rect">
            <a:avLst/>
          </a:prstGeom>
          <a:solidFill>
            <a:schemeClr val="tx1"/>
          </a:solidFill>
          <a:ln w="12700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baseline="-25000" dirty="0">
                <a:solidFill>
                  <a:schemeClr val="bg1"/>
                </a:solidFill>
              </a:rPr>
              <a:t>DASHBOARD</a:t>
            </a:r>
            <a:endParaRPr lang="ko-KR" altLang="en-US" sz="1400" b="1" baseline="-25000" dirty="0">
              <a:solidFill>
                <a:schemeClr val="bg1"/>
              </a:solidFill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5055723" y="5123430"/>
            <a:ext cx="1152128" cy="303909"/>
          </a:xfrm>
          <a:prstGeom prst="rect">
            <a:avLst/>
          </a:prstGeom>
          <a:solidFill>
            <a:schemeClr val="tx1"/>
          </a:solidFill>
          <a:ln w="12700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baseline="-25000" dirty="0">
                <a:solidFill>
                  <a:schemeClr val="bg1"/>
                </a:solidFill>
              </a:rPr>
              <a:t>프로젝트진행현황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72480" y="908720"/>
            <a:ext cx="9289032" cy="738664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설비조립</a:t>
            </a:r>
            <a:endParaRPr lang="en-US" altLang="ko-KR" sz="1400" dirty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  -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이슈관리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 ----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발생된 문제점을 기록관리</a:t>
            </a:r>
            <a:endParaRPr lang="en-US" altLang="ko-KR" sz="1400" dirty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             ----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문제점 축적 및 분석을 통하여 당사 취약점 발취 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&gt;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 개선방향 도출</a:t>
            </a:r>
            <a:endParaRPr lang="en-US" altLang="ko-KR" sz="1400" dirty="0">
              <a:latin typeface="굴림체" pitchFamily="49" charset="-127"/>
              <a:ea typeface="굴림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100379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480" y="3682702"/>
            <a:ext cx="2304255" cy="110093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480" y="2636912"/>
            <a:ext cx="4500000" cy="87617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6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en-US" altLang="ko-KR" sz="1100" b="1">
                <a:solidFill>
                  <a:schemeClr val="bg1"/>
                </a:solidFill>
              </a:rPr>
              <a:t>Project Management System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" y="-27384"/>
            <a:ext cx="2648742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6. 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설비조립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953000" y="2348879"/>
            <a:ext cx="4608512" cy="3960439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[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설비조립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]</a:t>
            </a:r>
          </a:p>
          <a:p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④ 문제점 조회 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연도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/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구분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/ Project No. /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발생처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/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업체명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등록자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/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조치담당자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/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상태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/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단계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/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유형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조회결과 목록 표시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이슈번호 클릭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&gt;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상세창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표시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※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검색항목 및 검색항목의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코드값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추가는 관리자 기능을 통하여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ADD/DEL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가능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</a:p>
          <a:p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21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67015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ko-KR" altLang="en-US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설비조립</a:t>
            </a:r>
            <a:r>
              <a:rPr lang="en-US" altLang="ko-KR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_</a:t>
            </a:r>
            <a:r>
              <a:rPr lang="ko-KR" altLang="en-US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이슈관리</a:t>
            </a: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211100" y="2963621"/>
            <a:ext cx="4530800" cy="402452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9" name="타원 38">
            <a:extLst>
              <a:ext uri="{FF2B5EF4-FFF2-40B4-BE49-F238E27FC236}">
                <a16:creationId xmlns="" xmlns:a16="http://schemas.microsoft.com/office/drawing/2014/main" id="{8CEEC836-3C83-47A9-B84B-537BEB668D92}"/>
              </a:ext>
            </a:extLst>
          </p:cNvPr>
          <p:cNvSpPr>
            <a:spLocks noChangeAspect="1"/>
          </p:cNvSpPr>
          <p:nvPr/>
        </p:nvSpPr>
        <p:spPr>
          <a:xfrm>
            <a:off x="127964" y="2459566"/>
            <a:ext cx="288000" cy="28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5</a:t>
            </a:r>
            <a:endParaRPr lang="ko-KR" altLang="en-US" sz="1400" dirty="0"/>
          </a:p>
        </p:txBody>
      </p:sp>
      <p:sp>
        <p:nvSpPr>
          <p:cNvPr id="45" name="TextBox 44"/>
          <p:cNvSpPr txBox="1"/>
          <p:nvPr/>
        </p:nvSpPr>
        <p:spPr>
          <a:xfrm>
            <a:off x="272480" y="908720"/>
            <a:ext cx="9289032" cy="738664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설비조립</a:t>
            </a:r>
            <a:endParaRPr lang="en-US" altLang="ko-KR" sz="1400" dirty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  -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이슈관리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 ----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발생된 문제점을 기록관리</a:t>
            </a:r>
            <a:endParaRPr lang="en-US" altLang="ko-KR" sz="1400" dirty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             ----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문제점 축적 및 분석을 통하여 당사 취약점 발취 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&gt;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 개선방향 도출</a:t>
            </a:r>
            <a:endParaRPr lang="en-US" altLang="ko-KR" sz="1400" dirty="0">
              <a:latin typeface="굴림체" pitchFamily="49" charset="-127"/>
              <a:ea typeface="굴림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477849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03" y="2985173"/>
            <a:ext cx="4824036" cy="1366126"/>
          </a:xfrm>
          <a:prstGeom prst="rect">
            <a:avLst/>
          </a:prstGeom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5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en-US" altLang="ko-KR" sz="1100" b="1">
                <a:solidFill>
                  <a:schemeClr val="bg1"/>
                </a:solidFill>
              </a:rPr>
              <a:t>Project Management System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953000" y="2348879"/>
            <a:ext cx="4608512" cy="3960439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[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원가관리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]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① 투입원가현황 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수주 프로젝트의 투입원가현황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예산집행현황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 :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예가 대비 투입원가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(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합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)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으로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집행률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확인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재료비 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 :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자사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자재관리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_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발주금액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 :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외주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파트 등록 시 입고금액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 :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예가 대비 실 재료비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집행률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관리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 :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금액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클릭시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재료비 상세 페이지 이동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-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노무비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 :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투입인원 작성시 입력한 인원수의 인건비 관리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 :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자사 인원 작업 시간 관리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 :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예가 대비 실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노무비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집행률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관리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 :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금액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클릭시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노무비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상세 페이지 이동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경비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 :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실시간 경비 관리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 :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예가 대비 실 경비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집행률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관리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 :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금액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클릭시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노무비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상세 페이지 이동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연도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/ Project No 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조회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22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67015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ko-KR" altLang="en-US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원가관리</a:t>
            </a:r>
            <a:r>
              <a:rPr lang="en-US" altLang="ko-KR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_</a:t>
            </a:r>
            <a:r>
              <a:rPr lang="ko-KR" altLang="en-US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투입원가현황</a:t>
            </a: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2625759" y="3471739"/>
            <a:ext cx="2195728" cy="676895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9" name="타원 38">
            <a:extLst>
              <a:ext uri="{FF2B5EF4-FFF2-40B4-BE49-F238E27FC236}">
                <a16:creationId xmlns="" xmlns:a16="http://schemas.microsoft.com/office/drawing/2014/main" id="{8CEEC836-3C83-47A9-B84B-537BEB668D92}"/>
              </a:ext>
            </a:extLst>
          </p:cNvPr>
          <p:cNvSpPr>
            <a:spLocks noChangeAspect="1"/>
          </p:cNvSpPr>
          <p:nvPr/>
        </p:nvSpPr>
        <p:spPr>
          <a:xfrm>
            <a:off x="2625759" y="3219085"/>
            <a:ext cx="288000" cy="28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1</a:t>
            </a:r>
            <a:endParaRPr lang="ko-KR" altLang="en-US" sz="1400" dirty="0"/>
          </a:p>
        </p:txBody>
      </p:sp>
      <p:sp>
        <p:nvSpPr>
          <p:cNvPr id="45" name="TextBox 44"/>
          <p:cNvSpPr txBox="1"/>
          <p:nvPr/>
        </p:nvSpPr>
        <p:spPr>
          <a:xfrm>
            <a:off x="272480" y="908720"/>
            <a:ext cx="9289032" cy="738664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원가관리</a:t>
            </a:r>
            <a:endParaRPr lang="en-US" altLang="ko-KR" sz="1400" dirty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  -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프로젝트 진행하면서 발생되는 원가를 종합관리 한다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.</a:t>
            </a:r>
          </a:p>
          <a:p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  -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원가관리를 통하여 전사 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Mind-up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및 현상 파악 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&gt;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목표관리를 통하여 원가절감 기대</a:t>
            </a:r>
            <a:endParaRPr lang="en-US" altLang="ko-KR" sz="1400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263718" y="3489228"/>
            <a:ext cx="344889" cy="659407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cxnSp>
        <p:nvCxnSpPr>
          <p:cNvPr id="11" name="꺾인 연결선 10"/>
          <p:cNvCxnSpPr>
            <a:stCxn id="46" idx="3"/>
            <a:endCxn id="26" idx="0"/>
          </p:cNvCxnSpPr>
          <p:nvPr/>
        </p:nvCxnSpPr>
        <p:spPr>
          <a:xfrm>
            <a:off x="608607" y="3818932"/>
            <a:ext cx="1008576" cy="283011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그림 4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7877" y="5923321"/>
            <a:ext cx="3600000" cy="50070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cxnSp>
        <p:nvCxnSpPr>
          <p:cNvPr id="48" name="직선 화살표 연결선 47"/>
          <p:cNvCxnSpPr/>
          <p:nvPr/>
        </p:nvCxnSpPr>
        <p:spPr>
          <a:xfrm>
            <a:off x="3962040" y="3786672"/>
            <a:ext cx="0" cy="225404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폭발 1 48"/>
          <p:cNvSpPr/>
          <p:nvPr/>
        </p:nvSpPr>
        <p:spPr>
          <a:xfrm>
            <a:off x="3093300" y="4655166"/>
            <a:ext cx="1728187" cy="864096"/>
          </a:xfrm>
          <a:prstGeom prst="irregularSeal1">
            <a:avLst/>
          </a:prstGeom>
          <a:solidFill>
            <a:srgbClr val="FFFF00"/>
          </a:solidFill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aseline="-25000">
                <a:solidFill>
                  <a:schemeClr val="tx1"/>
                </a:solidFill>
              </a:rPr>
              <a:t>숫자활성화</a:t>
            </a:r>
            <a:endParaRPr lang="ko-KR" altLang="en-US" baseline="-25000" dirty="0">
              <a:solidFill>
                <a:schemeClr val="tx1"/>
              </a:solidFill>
            </a:endParaRPr>
          </a:p>
        </p:txBody>
      </p:sp>
      <p:pic>
        <p:nvPicPr>
          <p:cNvPr id="26" name="그림 2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6037" y="4101943"/>
            <a:ext cx="1562292" cy="168707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96D5F58A-4CF5-49AD-AB65-41EB78628B8F}"/>
              </a:ext>
            </a:extLst>
          </p:cNvPr>
          <p:cNvSpPr txBox="1"/>
          <p:nvPr/>
        </p:nvSpPr>
        <p:spPr>
          <a:xfrm>
            <a:off x="2" y="-27384"/>
            <a:ext cx="2648742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7. 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원가관리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170142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244" y="2587721"/>
            <a:ext cx="4536504" cy="1690822"/>
          </a:xfrm>
          <a:prstGeom prst="rect">
            <a:avLst/>
          </a:prstGeom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5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en-US" altLang="ko-KR" sz="1100" b="1">
                <a:solidFill>
                  <a:schemeClr val="bg1"/>
                </a:solidFill>
              </a:rPr>
              <a:t>Project Management System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422245" y="2545135"/>
            <a:ext cx="2648742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7. 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원가관리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953000" y="2348879"/>
            <a:ext cx="4608512" cy="3960439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[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원가관리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]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② 재료비관리 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수주 프로젝트의 투입원가현황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재료비 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 :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자사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자재관리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_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발주금액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 (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구매품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,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가공품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,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시급품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,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원재료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)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 :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외주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파트 등록 시 입고금액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 (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구매품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,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가공품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,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시급품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)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 :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예가 대비 실 재료비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집행률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관리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 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연도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/ Project No 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조회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23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67015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ko-KR" altLang="en-US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원가관리</a:t>
            </a:r>
            <a:r>
              <a:rPr lang="en-US" altLang="ko-KR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_</a:t>
            </a:r>
            <a:r>
              <a:rPr lang="ko-KR" altLang="en-US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재료비관리</a:t>
            </a: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2216180" y="3068960"/>
            <a:ext cx="2556300" cy="1080120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9" name="타원 38">
            <a:extLst>
              <a:ext uri="{FF2B5EF4-FFF2-40B4-BE49-F238E27FC236}">
                <a16:creationId xmlns="" xmlns:a16="http://schemas.microsoft.com/office/drawing/2014/main" id="{8CEEC836-3C83-47A9-B84B-537BEB668D92}"/>
              </a:ext>
            </a:extLst>
          </p:cNvPr>
          <p:cNvSpPr>
            <a:spLocks noChangeAspect="1"/>
          </p:cNvSpPr>
          <p:nvPr/>
        </p:nvSpPr>
        <p:spPr>
          <a:xfrm>
            <a:off x="2625759" y="2915136"/>
            <a:ext cx="288000" cy="28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2</a:t>
            </a:r>
            <a:endParaRPr lang="ko-KR" altLang="en-US" sz="1400" dirty="0"/>
          </a:p>
        </p:txBody>
      </p:sp>
      <p:sp>
        <p:nvSpPr>
          <p:cNvPr id="45" name="TextBox 44"/>
          <p:cNvSpPr txBox="1"/>
          <p:nvPr/>
        </p:nvSpPr>
        <p:spPr>
          <a:xfrm>
            <a:off x="272480" y="908720"/>
            <a:ext cx="9289032" cy="738664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원가관리</a:t>
            </a:r>
            <a:endParaRPr lang="en-US" altLang="ko-KR" sz="1400" dirty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  -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프로젝트 진행하면서 발생되는 원가를 종합관리 한다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.</a:t>
            </a:r>
          </a:p>
          <a:p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  -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원가관리를 통하여 전사 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Mind-up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및 현상 파악 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&gt;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목표관리를 통하여 원가절감 기대</a:t>
            </a:r>
            <a:endParaRPr lang="en-US" altLang="ko-KR" sz="1400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388768" y="3530255"/>
            <a:ext cx="442002" cy="474810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cxnSp>
        <p:nvCxnSpPr>
          <p:cNvPr id="11" name="꺾인 연결선 10"/>
          <p:cNvCxnSpPr>
            <a:stCxn id="46" idx="3"/>
            <a:endCxn id="29" idx="0"/>
          </p:cNvCxnSpPr>
          <p:nvPr/>
        </p:nvCxnSpPr>
        <p:spPr>
          <a:xfrm>
            <a:off x="830770" y="3767660"/>
            <a:ext cx="676778" cy="723606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그림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4384" y="4491266"/>
            <a:ext cx="1706327" cy="184261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AB4B3322-7AC3-4A44-A2D1-3EC5FDAF7CB2}"/>
              </a:ext>
            </a:extLst>
          </p:cNvPr>
          <p:cNvSpPr txBox="1"/>
          <p:nvPr/>
        </p:nvSpPr>
        <p:spPr>
          <a:xfrm>
            <a:off x="2" y="-27384"/>
            <a:ext cx="2648742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7. 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원가관리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695705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480" y="2708920"/>
            <a:ext cx="4500000" cy="140198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5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en-US" altLang="ko-KR" sz="1100" b="1">
                <a:solidFill>
                  <a:schemeClr val="bg1"/>
                </a:solidFill>
              </a:rPr>
              <a:t>Project Management System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422245" y="2545135"/>
            <a:ext cx="2648742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7. 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원가관리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953000" y="2348879"/>
            <a:ext cx="4608512" cy="3960439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[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원가관리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]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③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노무비관리</a:t>
            </a:r>
            <a:r>
              <a:rPr lang="ko-KR" altLang="en-US" sz="1200" dirty="0">
                <a:latin typeface="굴림체" pitchFamily="49" charset="-127"/>
                <a:ea typeface="굴림체" pitchFamily="49" charset="-127"/>
              </a:rPr>
              <a:t> 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수주 프로젝트 진행을 위하여 투입된 인원들의 투입시간 등록 및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임율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적용으로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노무비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산출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&gt; Timesheet(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탭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)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클릭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프로젝트번호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일자 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-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팀명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(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등록인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) 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업무구분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상세내용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(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출장지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/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업체명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)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근무시간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정보를 선택 및 입력 한다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(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반복적으로 작성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)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저장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닫기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※ Timesheet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작성은 당사 임직원에 한함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.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※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외주 인원에 대한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노무비는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설비조립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_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투입인원관리를 통하여 등록 한다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.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※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등록된 근무시간은 시간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X2.5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만원 으로 노부비가 자동으로 산출 된다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.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인건비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=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타임시트시간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x2.5 +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자사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(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일반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,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잔업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)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	+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외주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(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일반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,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잔업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)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이며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,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예산집행현황 관리가능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24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67015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ko-KR" altLang="en-US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원가관리</a:t>
            </a:r>
            <a:r>
              <a:rPr lang="en-US" altLang="ko-KR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_</a:t>
            </a:r>
            <a:r>
              <a:rPr lang="ko-KR" altLang="en-US" sz="1400" b="1" dirty="0" err="1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노무비관리</a:t>
            </a:r>
            <a:endParaRPr lang="ko-KR" altLang="en-US" sz="1400" b="1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4060888" y="2816790"/>
            <a:ext cx="827592" cy="340392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9" name="타원 38">
            <a:extLst>
              <a:ext uri="{FF2B5EF4-FFF2-40B4-BE49-F238E27FC236}">
                <a16:creationId xmlns="" xmlns:a16="http://schemas.microsoft.com/office/drawing/2014/main" id="{8CEEC836-3C83-47A9-B84B-537BEB668D92}"/>
              </a:ext>
            </a:extLst>
          </p:cNvPr>
          <p:cNvSpPr>
            <a:spLocks noChangeAspect="1"/>
          </p:cNvSpPr>
          <p:nvPr/>
        </p:nvSpPr>
        <p:spPr>
          <a:xfrm>
            <a:off x="2625759" y="2915136"/>
            <a:ext cx="288000" cy="28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3</a:t>
            </a:r>
            <a:endParaRPr lang="ko-KR" altLang="en-US" sz="1400" dirty="0"/>
          </a:p>
        </p:txBody>
      </p:sp>
      <p:sp>
        <p:nvSpPr>
          <p:cNvPr id="45" name="TextBox 44"/>
          <p:cNvSpPr txBox="1"/>
          <p:nvPr/>
        </p:nvSpPr>
        <p:spPr>
          <a:xfrm>
            <a:off x="272480" y="908720"/>
            <a:ext cx="9289032" cy="738664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원가관리</a:t>
            </a:r>
            <a:endParaRPr lang="en-US" altLang="ko-KR" sz="1400" dirty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  -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프로젝트 진행하면서 발생되는 원가를 종합관리 한다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.</a:t>
            </a:r>
          </a:p>
          <a:p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  -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원가관리를 통하여 전사 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Mind-up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및 현상 파악 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&gt;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목표관리를 통하여 원가절감 기대</a:t>
            </a:r>
            <a:endParaRPr lang="en-US" altLang="ko-KR" sz="1400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388768" y="3128918"/>
            <a:ext cx="344889" cy="893898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cxnSp>
        <p:nvCxnSpPr>
          <p:cNvPr id="11" name="꺾인 연결선 10"/>
          <p:cNvCxnSpPr>
            <a:stCxn id="46" idx="3"/>
            <a:endCxn id="27" idx="0"/>
          </p:cNvCxnSpPr>
          <p:nvPr/>
        </p:nvCxnSpPr>
        <p:spPr>
          <a:xfrm>
            <a:off x="733657" y="3575867"/>
            <a:ext cx="248314" cy="505120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45905" y="3969432"/>
            <a:ext cx="2726575" cy="76786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cxnSp>
        <p:nvCxnSpPr>
          <p:cNvPr id="9" name="직선 화살표 연결선 8"/>
          <p:cNvCxnSpPr>
            <a:stCxn id="37" idx="2"/>
          </p:cNvCxnSpPr>
          <p:nvPr/>
        </p:nvCxnSpPr>
        <p:spPr>
          <a:xfrm>
            <a:off x="4474684" y="3157182"/>
            <a:ext cx="0" cy="86563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직사각형 28"/>
          <p:cNvSpPr/>
          <p:nvPr/>
        </p:nvSpPr>
        <p:spPr>
          <a:xfrm>
            <a:off x="2552256" y="3218812"/>
            <a:ext cx="1905769" cy="317978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27" name="그림 2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036" y="4080987"/>
            <a:ext cx="1895869" cy="2747377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E9ED1D4C-FFB1-4074-B3D9-1C71D1B14F87}"/>
              </a:ext>
            </a:extLst>
          </p:cNvPr>
          <p:cNvSpPr txBox="1"/>
          <p:nvPr/>
        </p:nvSpPr>
        <p:spPr>
          <a:xfrm>
            <a:off x="2" y="-27384"/>
            <a:ext cx="2648742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7. 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원가관리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01813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984" y="2575176"/>
            <a:ext cx="4654043" cy="1343298"/>
          </a:xfrm>
          <a:prstGeom prst="rect">
            <a:avLst/>
          </a:prstGeom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5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en-US" altLang="ko-KR" sz="1100" b="1">
                <a:solidFill>
                  <a:schemeClr val="bg1"/>
                </a:solidFill>
              </a:rPr>
              <a:t>Project Management System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953000" y="2348879"/>
            <a:ext cx="4608512" cy="3960439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[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원가관리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]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④ 경비관리 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수주 프로젝트 진행 동안 발생한 경비를 기록관리 한다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.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또한 완료된 프로젝트의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운영시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발생하는 비용도 프로젝트번호에 연결하여 기록 관리하여 지속적으로 발생하는 경비를 모니터 한다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.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경비신청서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(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탭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)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클릭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계정과목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/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적요 공통코드 관리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반복하여 작성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저장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닫기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결재상신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목록에서 신청번호 클릭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-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상세창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Re-open 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결재상신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(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탭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)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클릭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&gt;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결재창에서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결재권자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지정 저장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&gt;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닫기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결재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진행시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알람메시지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발송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(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해당권자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)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경비신청 목록에서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상태값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확인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※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발샌된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경비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(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금액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)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은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프로젝트별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자동 집계되고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“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원가투입현황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＂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에 표시 된다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.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 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25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67015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ko-KR" altLang="en-US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원가관리</a:t>
            </a:r>
            <a:r>
              <a:rPr lang="en-US" altLang="ko-KR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_</a:t>
            </a:r>
            <a:r>
              <a:rPr lang="ko-KR" altLang="en-US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경비관리</a:t>
            </a: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4232920" y="2814970"/>
            <a:ext cx="720080" cy="234758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9" name="타원 38">
            <a:extLst>
              <a:ext uri="{FF2B5EF4-FFF2-40B4-BE49-F238E27FC236}">
                <a16:creationId xmlns="" xmlns:a16="http://schemas.microsoft.com/office/drawing/2014/main" id="{8CEEC836-3C83-47A9-B84B-537BEB668D92}"/>
              </a:ext>
            </a:extLst>
          </p:cNvPr>
          <p:cNvSpPr>
            <a:spLocks noChangeAspect="1"/>
          </p:cNvSpPr>
          <p:nvPr/>
        </p:nvSpPr>
        <p:spPr>
          <a:xfrm>
            <a:off x="2625759" y="2915136"/>
            <a:ext cx="288000" cy="28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3</a:t>
            </a:r>
            <a:endParaRPr lang="ko-KR" altLang="en-US" sz="1400" dirty="0"/>
          </a:p>
        </p:txBody>
      </p:sp>
      <p:sp>
        <p:nvSpPr>
          <p:cNvPr id="45" name="TextBox 44"/>
          <p:cNvSpPr txBox="1"/>
          <p:nvPr/>
        </p:nvSpPr>
        <p:spPr>
          <a:xfrm>
            <a:off x="272480" y="908720"/>
            <a:ext cx="9289032" cy="738664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원가관리</a:t>
            </a:r>
            <a:endParaRPr lang="en-US" altLang="ko-KR" sz="1400" dirty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  -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프로젝트 진행하면서 발생되는 원가를 종합관리 한다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.</a:t>
            </a:r>
          </a:p>
          <a:p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  -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원가관리를 통하여 전사 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Mind-up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및 현상 파악 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&gt;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목표관리를 통하여 원가절감 기대</a:t>
            </a:r>
            <a:endParaRPr lang="en-US" altLang="ko-KR" sz="1400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388768" y="3128918"/>
            <a:ext cx="344889" cy="690513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cxnSp>
        <p:nvCxnSpPr>
          <p:cNvPr id="11" name="꺾인 연결선 10"/>
          <p:cNvCxnSpPr>
            <a:stCxn id="46" idx="3"/>
            <a:endCxn id="34" idx="0"/>
          </p:cNvCxnSpPr>
          <p:nvPr/>
        </p:nvCxnSpPr>
        <p:spPr>
          <a:xfrm>
            <a:off x="733657" y="3474175"/>
            <a:ext cx="200347" cy="626998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직사각형 28"/>
          <p:cNvSpPr/>
          <p:nvPr/>
        </p:nvSpPr>
        <p:spPr>
          <a:xfrm>
            <a:off x="2907394" y="3246177"/>
            <a:ext cx="1658749" cy="450166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58007" y="3804829"/>
            <a:ext cx="2314473" cy="163775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cxnSp>
        <p:nvCxnSpPr>
          <p:cNvPr id="9" name="직선 화살표 연결선 8"/>
          <p:cNvCxnSpPr>
            <a:stCxn id="37" idx="2"/>
          </p:cNvCxnSpPr>
          <p:nvPr/>
        </p:nvCxnSpPr>
        <p:spPr>
          <a:xfrm flipH="1">
            <a:off x="4539204" y="3049728"/>
            <a:ext cx="53756" cy="100923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그림 3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3931" y="4101173"/>
            <a:ext cx="1895869" cy="2747377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83F6967C-ECE0-4939-9104-40B23106352A}"/>
              </a:ext>
            </a:extLst>
          </p:cNvPr>
          <p:cNvSpPr txBox="1"/>
          <p:nvPr/>
        </p:nvSpPr>
        <p:spPr>
          <a:xfrm>
            <a:off x="2" y="-27384"/>
            <a:ext cx="2648742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7. 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원가관리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623507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153" y="2493464"/>
            <a:ext cx="4747213" cy="919543"/>
          </a:xfrm>
          <a:prstGeom prst="rect">
            <a:avLst/>
          </a:prstGeom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5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en-US" altLang="ko-KR" sz="1100" b="1">
                <a:solidFill>
                  <a:schemeClr val="bg1"/>
                </a:solidFill>
              </a:rPr>
              <a:t>Project Management System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953000" y="2348879"/>
            <a:ext cx="4608512" cy="3960439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[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원가관리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]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④ 경비현황 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경비 현황 전체 조회 관리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경비관리 상세 조회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활성화된 금액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클릭시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경비관리 조회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신청번호 클릭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상세 정보 확인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※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프로젝트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종료후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운영단계에서 지속 발생 할 수 있는 경비도 기록 관리하여 향후 프로젝트 수익분석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할때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활용 한다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.</a:t>
            </a: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26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67015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ko-KR" altLang="en-US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원가관리</a:t>
            </a:r>
            <a:r>
              <a:rPr lang="en-US" altLang="ko-KR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_</a:t>
            </a:r>
            <a:r>
              <a:rPr lang="ko-KR" altLang="en-US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경비현황</a:t>
            </a: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72480" y="908720"/>
            <a:ext cx="9289032" cy="738664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원가관리</a:t>
            </a:r>
            <a:endParaRPr lang="en-US" altLang="ko-KR" sz="1400" dirty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  -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프로젝트 진행하면서 발생되는 원가를 종합관리 한다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.</a:t>
            </a:r>
          </a:p>
          <a:p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  -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원가관리를 통하여 전사 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Mind-up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및 현상 파악 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&gt;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목표관리를 통하여 원가절감 기대</a:t>
            </a:r>
            <a:endParaRPr lang="en-US" altLang="ko-KR" sz="1400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3368824" y="2852936"/>
            <a:ext cx="1403656" cy="398928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cxnSp>
        <p:nvCxnSpPr>
          <p:cNvPr id="15" name="꺾인 연결선 14"/>
          <p:cNvCxnSpPr>
            <a:endCxn id="18" idx="1"/>
          </p:cNvCxnSpPr>
          <p:nvPr/>
        </p:nvCxnSpPr>
        <p:spPr>
          <a:xfrm rot="16200000" flipH="1">
            <a:off x="402232" y="4220760"/>
            <a:ext cx="1275027" cy="1102485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3453" y="3498403"/>
            <a:ext cx="3930274" cy="636087"/>
          </a:xfrm>
          <a:prstGeom prst="rect">
            <a:avLst/>
          </a:prstGeom>
        </p:spPr>
      </p:pic>
      <p:cxnSp>
        <p:nvCxnSpPr>
          <p:cNvPr id="25" name="꺾인 연결선 24"/>
          <p:cNvCxnSpPr>
            <a:stCxn id="46" idx="2"/>
            <a:endCxn id="3" idx="0"/>
          </p:cNvCxnSpPr>
          <p:nvPr/>
        </p:nvCxnSpPr>
        <p:spPr>
          <a:xfrm rot="5400000">
            <a:off x="3026352" y="2454102"/>
            <a:ext cx="246539" cy="1842062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그림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90988" y="4424317"/>
            <a:ext cx="2861258" cy="1970399"/>
          </a:xfrm>
          <a:prstGeom prst="rect">
            <a:avLst/>
          </a:prstGeom>
        </p:spPr>
      </p:pic>
      <p:sp>
        <p:nvSpPr>
          <p:cNvPr id="33" name="직사각형 32"/>
          <p:cNvSpPr/>
          <p:nvPr/>
        </p:nvSpPr>
        <p:spPr>
          <a:xfrm>
            <a:off x="227450" y="3719198"/>
            <a:ext cx="549086" cy="398928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FABE8BCB-DA0A-4855-9DA8-D975E1C80E82}"/>
              </a:ext>
            </a:extLst>
          </p:cNvPr>
          <p:cNvSpPr txBox="1"/>
          <p:nvPr/>
        </p:nvSpPr>
        <p:spPr>
          <a:xfrm>
            <a:off x="2" y="-27384"/>
            <a:ext cx="2648742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7. 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원가관리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369589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013" y="2679339"/>
            <a:ext cx="4500000" cy="69836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5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en-US" altLang="ko-KR" sz="1100" b="1">
                <a:solidFill>
                  <a:schemeClr val="bg1"/>
                </a:solidFill>
              </a:rPr>
              <a:t>Project Management System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" y="-27384"/>
            <a:ext cx="4880975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8. 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문서관리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16996" y="2348881"/>
            <a:ext cx="4608512" cy="3960439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[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문서관리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]</a:t>
            </a:r>
          </a:p>
          <a:p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①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“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조회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(Tab)”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등록된 기술자료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(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문서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)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를 조회한다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.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검색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조건별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검색결과 목록 표시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②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“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등록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(Tab)”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&gt;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문서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(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기술자료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)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등록 창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Pop-up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항목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선택하고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,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제목 입력하고 파일첨부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문서번호 자동 </a:t>
            </a:r>
            <a:r>
              <a:rPr lang="ko-KR" altLang="en-US" sz="12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채번</a:t>
            </a:r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문서파일 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Drag &amp; Drop</a:t>
            </a:r>
          </a:p>
          <a:p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         - 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저장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&gt;</a:t>
            </a:r>
            <a:r>
              <a:rPr lang="ko-KR" altLang="en-US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닫기 한다</a:t>
            </a:r>
            <a:r>
              <a:rPr lang="en-US" altLang="ko-KR" sz="1200" dirty="0">
                <a:latin typeface="굴림체" panose="020B0609000101010101" pitchFamily="49" charset="-127"/>
                <a:ea typeface="굴림체" panose="020B0609000101010101" pitchFamily="49" charset="-127"/>
              </a:rPr>
              <a:t>.</a:t>
            </a:r>
          </a:p>
          <a:p>
            <a:endParaRPr lang="en-US" altLang="ko-KR" sz="1200" dirty="0">
              <a:latin typeface="굴림체" panose="020B0609000101010101" pitchFamily="49" charset="-127"/>
              <a:ea typeface="굴림체" panose="020B0609000101010101" pitchFamily="49" charset="-127"/>
            </a:endParaRP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27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67015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2480" y="908720"/>
            <a:ext cx="9433048" cy="738664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문서관리</a:t>
            </a:r>
            <a:endParaRPr lang="en-US" altLang="ko-KR" sz="1400" dirty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  -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기술자료 통합관리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분류체계정립</a:t>
            </a:r>
            <a:endParaRPr lang="en-US" altLang="ko-KR" sz="1400" dirty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  -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자료의 등록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개정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조회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,  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유출을 방지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추적관리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)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한다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.</a:t>
            </a:r>
            <a:endParaRPr lang="ko-KR" altLang="en-US" sz="1400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ko-KR" altLang="en-US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자료등록 </a:t>
            </a:r>
            <a:r>
              <a:rPr lang="en-US" altLang="ko-KR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조회</a:t>
            </a: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272464" y="2750498"/>
            <a:ext cx="3832473" cy="219183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9" name="타원 38">
            <a:extLst>
              <a:ext uri="{FF2B5EF4-FFF2-40B4-BE49-F238E27FC236}">
                <a16:creationId xmlns="" xmlns:a16="http://schemas.microsoft.com/office/drawing/2014/main" id="{8CEEC836-3C83-47A9-B84B-537BEB668D92}"/>
              </a:ext>
            </a:extLst>
          </p:cNvPr>
          <p:cNvSpPr>
            <a:spLocks noChangeAspect="1"/>
          </p:cNvSpPr>
          <p:nvPr/>
        </p:nvSpPr>
        <p:spPr>
          <a:xfrm>
            <a:off x="128464" y="2538367"/>
            <a:ext cx="288000" cy="28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1</a:t>
            </a:r>
            <a:endParaRPr lang="ko-KR" altLang="en-US" sz="1400" dirty="0"/>
          </a:p>
        </p:txBody>
      </p:sp>
      <p:sp>
        <p:nvSpPr>
          <p:cNvPr id="37" name="직사각형 36"/>
          <p:cNvSpPr/>
          <p:nvPr/>
        </p:nvSpPr>
        <p:spPr>
          <a:xfrm>
            <a:off x="4232920" y="2893146"/>
            <a:ext cx="567129" cy="209962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0" name="타원 39">
            <a:extLst>
              <a:ext uri="{FF2B5EF4-FFF2-40B4-BE49-F238E27FC236}">
                <a16:creationId xmlns="" xmlns:a16="http://schemas.microsoft.com/office/drawing/2014/main" id="{8CEEC836-3C83-47A9-B84B-537BEB668D92}"/>
              </a:ext>
            </a:extLst>
          </p:cNvPr>
          <p:cNvSpPr>
            <a:spLocks noChangeAspect="1"/>
          </p:cNvSpPr>
          <p:nvPr/>
        </p:nvSpPr>
        <p:spPr>
          <a:xfrm>
            <a:off x="4588336" y="2606498"/>
            <a:ext cx="288000" cy="28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2</a:t>
            </a:r>
            <a:endParaRPr lang="ko-KR" altLang="en-US" sz="14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66355" y="3636465"/>
            <a:ext cx="2803174" cy="1339882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cxnSp>
        <p:nvCxnSpPr>
          <p:cNvPr id="10" name="직선 화살표 연결선 9"/>
          <p:cNvCxnSpPr>
            <a:stCxn id="37" idx="2"/>
            <a:endCxn id="4" idx="0"/>
          </p:cNvCxnSpPr>
          <p:nvPr/>
        </p:nvCxnSpPr>
        <p:spPr>
          <a:xfrm flipH="1">
            <a:off x="3367942" y="3103108"/>
            <a:ext cx="1148543" cy="53335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24540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2700" cmpd="sng">
          <a:solidFill>
            <a:srgbClr val="FF0000"/>
          </a:solidFill>
          <a:prstDash val="solid"/>
        </a:ln>
      </a:spPr>
      <a:bodyPr rtlCol="0" anchor="ctr"/>
      <a:lstStyle>
        <a:defPPr algn="ctr">
          <a:defRPr baseline="-250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solidFill>
          <a:schemeClr val="bg1">
            <a:alpha val="54000"/>
          </a:schemeClr>
        </a:solidFill>
        <a:ln w="3175" cap="rnd">
          <a:solidFill>
            <a:schemeClr val="tx1">
              <a:lumMod val="75000"/>
              <a:lumOff val="25000"/>
            </a:schemeClr>
          </a:solidFill>
          <a:prstDash val="sysDot"/>
        </a:ln>
      </a:spPr>
      <a:bodyPr wrap="square" rtlCol="0">
        <a:spAutoFit/>
      </a:bodyPr>
      <a:lstStyle>
        <a:defPPr>
          <a:defRPr sz="13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7121</TotalTime>
  <Words>4040</Words>
  <Application>Microsoft Office PowerPoint</Application>
  <PresentationFormat>A4 용지(210x297mm)</PresentationFormat>
  <Paragraphs>781</Paragraphs>
  <Slides>27</Slides>
  <Notes>27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27</vt:i4>
      </vt:variant>
    </vt:vector>
  </HeadingPairs>
  <TitlesOfParts>
    <vt:vector size="33" baseType="lpstr">
      <vt:lpstr>HY견고딕</vt:lpstr>
      <vt:lpstr>굴림체</vt:lpstr>
      <vt:lpstr>나눔고딕OTF ExtraBold</vt:lpstr>
      <vt:lpstr>맑은 고딕</vt:lpstr>
      <vt:lpstr>Arial</vt:lpstr>
      <vt:lpstr>Office 테마</vt:lpstr>
      <vt:lpstr>Integrated Information Management System 사용자 Manual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GDnSI</dc:creator>
  <cp:lastModifiedBy>user</cp:lastModifiedBy>
  <cp:revision>940</cp:revision>
  <dcterms:created xsi:type="dcterms:W3CDTF">2017-10-16T00:17:49Z</dcterms:created>
  <dcterms:modified xsi:type="dcterms:W3CDTF">2020-09-02T08:18:44Z</dcterms:modified>
</cp:coreProperties>
</file>