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9" r:id="rId2"/>
    <p:sldMasterId id="2147483670" r:id="rId3"/>
  </p:sldMasterIdLst>
  <p:notesMasterIdLst>
    <p:notesMasterId r:id="rId45"/>
  </p:notesMasterIdLst>
  <p:sldIdLst>
    <p:sldId id="466" r:id="rId4"/>
    <p:sldId id="485" r:id="rId5"/>
    <p:sldId id="536" r:id="rId6"/>
    <p:sldId id="537" r:id="rId7"/>
    <p:sldId id="487" r:id="rId8"/>
    <p:sldId id="522" r:id="rId9"/>
    <p:sldId id="523" r:id="rId10"/>
    <p:sldId id="524" r:id="rId11"/>
    <p:sldId id="525" r:id="rId12"/>
    <p:sldId id="538" r:id="rId13"/>
    <p:sldId id="526" r:id="rId14"/>
    <p:sldId id="527" r:id="rId15"/>
    <p:sldId id="539" r:id="rId16"/>
    <p:sldId id="528" r:id="rId17"/>
    <p:sldId id="529" r:id="rId18"/>
    <p:sldId id="531" r:id="rId19"/>
    <p:sldId id="532" r:id="rId20"/>
    <p:sldId id="534" r:id="rId21"/>
    <p:sldId id="542" r:id="rId22"/>
    <p:sldId id="259" r:id="rId23"/>
    <p:sldId id="505" r:id="rId24"/>
    <p:sldId id="506" r:id="rId25"/>
    <p:sldId id="507" r:id="rId26"/>
    <p:sldId id="508" r:id="rId27"/>
    <p:sldId id="540" r:id="rId28"/>
    <p:sldId id="541" r:id="rId29"/>
    <p:sldId id="509" r:id="rId30"/>
    <p:sldId id="543" r:id="rId31"/>
    <p:sldId id="544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1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8143-3FD9-4916-A2DE-9EC0146D0BF5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A50-9132-4030-9E25-6CCAA84D4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48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AA463F-0052-4D1D-B97A-050FDA8CE630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73149-DF6A-4C91-B872-9C7B1FE5F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39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825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715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72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21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095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1048" y="193200"/>
            <a:ext cx="10195359" cy="3914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텍스트 개체 틀 2"/>
          <p:cNvSpPr>
            <a:spLocks noGrp="1"/>
          </p:cNvSpPr>
          <p:nvPr>
            <p:ph type="body" idx="1"/>
          </p:nvPr>
        </p:nvSpPr>
        <p:spPr>
          <a:xfrm>
            <a:off x="423993" y="785726"/>
            <a:ext cx="11344031" cy="767407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t" anchorCtr="0">
            <a:noAutofit/>
          </a:bodyPr>
          <a:lstStyle>
            <a:lvl1pPr>
              <a:defRPr lang="ko-KR" altLang="en-US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내용 개체 틀 26"/>
          <p:cNvSpPr>
            <a:spLocks noGrp="1"/>
          </p:cNvSpPr>
          <p:nvPr>
            <p:ph sz="quarter" idx="13"/>
          </p:nvPr>
        </p:nvSpPr>
        <p:spPr>
          <a:xfrm>
            <a:off x="7070420" y="30168"/>
            <a:ext cx="3811343" cy="35877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buNone/>
              <a:defRPr sz="1200">
                <a:solidFill>
                  <a:srgbClr val="039BE7"/>
                </a:solidFill>
              </a:defRPr>
            </a:lvl1pPr>
            <a:lvl2pPr algn="r">
              <a:defRPr sz="1200">
                <a:solidFill>
                  <a:srgbClr val="039BE7"/>
                </a:solidFill>
              </a:defRPr>
            </a:lvl2pPr>
            <a:lvl3pPr algn="r">
              <a:defRPr sz="1200">
                <a:solidFill>
                  <a:srgbClr val="039BE7"/>
                </a:solidFill>
              </a:defRPr>
            </a:lvl3pPr>
            <a:lvl4pPr algn="r">
              <a:defRPr sz="1200">
                <a:solidFill>
                  <a:srgbClr val="039BE7"/>
                </a:solidFill>
              </a:defRPr>
            </a:lvl4pPr>
            <a:lvl5pPr algn="r">
              <a:defRPr sz="1200">
                <a:solidFill>
                  <a:srgbClr val="039BE7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470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61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878C5-BA83-4828-BEFE-C9A83B7409C5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B4F73-FA5B-4610-9E99-274B6E0D23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7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1048" y="193200"/>
            <a:ext cx="10195359" cy="3914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텍스트 개체 틀 2"/>
          <p:cNvSpPr>
            <a:spLocks noGrp="1"/>
          </p:cNvSpPr>
          <p:nvPr>
            <p:ph type="body" idx="1"/>
          </p:nvPr>
        </p:nvSpPr>
        <p:spPr>
          <a:xfrm>
            <a:off x="423993" y="785726"/>
            <a:ext cx="11344031" cy="767407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t" anchorCtr="0">
            <a:noAutofit/>
          </a:bodyPr>
          <a:lstStyle>
            <a:lvl1pPr>
              <a:defRPr lang="ko-KR" altLang="en-US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내용 개체 틀 26"/>
          <p:cNvSpPr>
            <a:spLocks noGrp="1"/>
          </p:cNvSpPr>
          <p:nvPr>
            <p:ph sz="quarter" idx="13"/>
          </p:nvPr>
        </p:nvSpPr>
        <p:spPr>
          <a:xfrm>
            <a:off x="7070420" y="30168"/>
            <a:ext cx="3811343" cy="35877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buNone/>
              <a:defRPr sz="1200">
                <a:solidFill>
                  <a:srgbClr val="039BE7"/>
                </a:solidFill>
              </a:defRPr>
            </a:lvl1pPr>
            <a:lvl2pPr algn="r">
              <a:defRPr sz="1200">
                <a:solidFill>
                  <a:srgbClr val="039BE7"/>
                </a:solidFill>
              </a:defRPr>
            </a:lvl2pPr>
            <a:lvl3pPr algn="r">
              <a:defRPr sz="1200">
                <a:solidFill>
                  <a:srgbClr val="039BE7"/>
                </a:solidFill>
              </a:defRPr>
            </a:lvl3pPr>
            <a:lvl4pPr algn="r">
              <a:defRPr sz="1200">
                <a:solidFill>
                  <a:srgbClr val="039BE7"/>
                </a:solidFill>
              </a:defRPr>
            </a:lvl4pPr>
            <a:lvl5pPr algn="r">
              <a:defRPr sz="1200">
                <a:solidFill>
                  <a:srgbClr val="039BE7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406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9462" y="160339"/>
            <a:ext cx="5226538" cy="490537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673600" y="6550025"/>
            <a:ext cx="28448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982B38-1627-46B8-8C70-954A63DD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28710" y="1175657"/>
            <a:ext cx="4214948" cy="50509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98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theme" Target="../theme/theme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765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" name="Group 26"/>
          <p:cNvGrpSpPr>
            <a:grpSpLocks/>
          </p:cNvGrpSpPr>
          <p:nvPr userDrawn="1"/>
        </p:nvGrpSpPr>
        <p:grpSpPr bwMode="auto">
          <a:xfrm>
            <a:off x="10876659" y="6525493"/>
            <a:ext cx="1209490" cy="260350"/>
            <a:chOff x="2185" y="3617"/>
            <a:chExt cx="1896" cy="337"/>
          </a:xfrm>
        </p:grpSpPr>
        <p:pic>
          <p:nvPicPr>
            <p:cNvPr id="10" name="Picture 27" descr="휴먼로고1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5" y="3617"/>
              <a:ext cx="48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8" descr="휴먼회사명1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8" y="3617"/>
              <a:ext cx="142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5435600" y="6539091"/>
            <a:ext cx="8651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60" tIns="50181" rIns="100360" bIns="50181"/>
          <a:lstStyle/>
          <a:p>
            <a:pPr algn="ctr" defTabSz="1004888" latinLnBrk="0">
              <a:defRPr/>
            </a:pPr>
            <a:fld id="{A36060D6-ECD5-45E3-BD55-40704DED2CA5}" type="slidenum">
              <a:rPr lang="en-US" altLang="ko-KR" sz="900" b="1" kern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굴림" charset="-127"/>
              </a:rPr>
              <a:pPr algn="ctr" defTabSz="1004888" latinLnBrk="0">
                <a:defRPr/>
              </a:pPr>
              <a:t>‹#›</a:t>
            </a:fld>
            <a:endParaRPr lang="en-US" altLang="ko-KR" sz="900" kern="0" dirty="0">
              <a:solidFill>
                <a:sysClr val="windowText" lastClr="000000">
                  <a:lumMod val="65000"/>
                  <a:lumOff val="35000"/>
                </a:sysClr>
              </a:solidFill>
              <a:ea typeface="굴림" charset="-127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204537" y="821157"/>
            <a:ext cx="7110663" cy="5485839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7483642" y="854302"/>
            <a:ext cx="4471737" cy="5482402"/>
          </a:xfrm>
          <a:prstGeom prst="rect">
            <a:avLst/>
          </a:prstGeom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10944726" y="857678"/>
            <a:ext cx="1010653" cy="2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기능설명</a:t>
            </a: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6377" l="620" r="97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5" t="9734" r="4150" b="8794"/>
          <a:stretch/>
        </p:blipFill>
        <p:spPr>
          <a:xfrm>
            <a:off x="204537" y="6363043"/>
            <a:ext cx="1805133" cy="50972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9344" y="6466062"/>
            <a:ext cx="17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TWO</a:t>
            </a:r>
            <a:r>
              <a:rPr lang="en-US" altLang="ko-KR" b="1" baseline="0" dirty="0"/>
              <a:t> H CHEM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575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5" r:id="rId3"/>
    <p:sldLayoutId id="214748367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991314"/>
            <a:ext cx="12192000" cy="522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3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6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564554" y="6531843"/>
            <a:ext cx="106484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60" tIns="50181" rIns="100360" bIns="50181"/>
          <a:lstStyle/>
          <a:p>
            <a:pPr algn="ctr" defTabSz="1004888" latinLnBrk="0">
              <a:defRPr/>
            </a:pPr>
            <a:fld id="{A36060D6-ECD5-45E3-BD55-40704DED2CA5}" type="slidenum">
              <a:rPr lang="en-US" altLang="ko-KR" sz="900" b="1" kern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굴림" charset="-127"/>
              </a:rPr>
              <a:pPr algn="ctr" defTabSz="1004888" latinLnBrk="0">
                <a:defRPr/>
              </a:pPr>
              <a:t>‹#›</a:t>
            </a:fld>
            <a:endParaRPr lang="en-US" altLang="ko-KR" sz="900" kern="0" dirty="0">
              <a:solidFill>
                <a:sysClr val="windowText" lastClr="000000">
                  <a:lumMod val="65000"/>
                  <a:lumOff val="35000"/>
                </a:sysClr>
              </a:solidFill>
              <a:ea typeface="굴림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6429396"/>
            <a:ext cx="1699815" cy="42860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latinLnBrk="0"/>
            <a:endParaRPr lang="ko-KR" altLang="en-US" sz="800" kern="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492185" y="6429420"/>
            <a:ext cx="1699815" cy="42860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latinLnBrk="0"/>
            <a:endParaRPr lang="ko-KR" altLang="en-US" sz="800" kern="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547372" y="6482865"/>
            <a:ext cx="1488603" cy="260350"/>
            <a:chOff x="2185" y="3617"/>
            <a:chExt cx="1896" cy="337"/>
          </a:xfrm>
        </p:grpSpPr>
        <p:pic>
          <p:nvPicPr>
            <p:cNvPr id="7" name="Picture 27" descr="휴먼로고1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5" y="3617"/>
              <a:ext cx="48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8" descr="휴먼회사명1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8" y="3617"/>
              <a:ext cx="142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직사각형 11"/>
          <p:cNvSpPr/>
          <p:nvPr/>
        </p:nvSpPr>
        <p:spPr>
          <a:xfrm>
            <a:off x="0" y="2190"/>
            <a:ext cx="12192000" cy="85504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latinLnBrk="0"/>
            <a:endParaRPr lang="ko-KR" altLang="en-US" sz="800" kern="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6377" l="620" r="97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5" t="9734" r="4150" b="8794"/>
          <a:stretch/>
        </p:blipFill>
        <p:spPr>
          <a:xfrm>
            <a:off x="204537" y="6363043"/>
            <a:ext cx="1805133" cy="50972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79344" y="6466062"/>
            <a:ext cx="17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TWO</a:t>
            </a:r>
            <a:r>
              <a:rPr lang="en-US" altLang="ko-KR" b="1" baseline="0" dirty="0"/>
              <a:t> H CHEM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2475595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500" b="1">
          <a:solidFill>
            <a:schemeClr val="bg1"/>
          </a:solidFill>
          <a:latin typeface="Arial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500" b="1">
          <a:solidFill>
            <a:schemeClr val="bg1"/>
          </a:solidFill>
          <a:latin typeface="Arial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500" b="1">
          <a:solidFill>
            <a:schemeClr val="bg1"/>
          </a:solidFill>
          <a:latin typeface="Arial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500" b="1">
          <a:solidFill>
            <a:schemeClr val="bg1"/>
          </a:solidFill>
          <a:latin typeface="Arial" charset="0"/>
          <a:ea typeface="맑은 고딕" pitchFamily="50" charset="-127"/>
        </a:defRPr>
      </a:lvl9pPr>
    </p:titleStyle>
    <p:bodyStyle>
      <a:lvl1pPr algn="l" rtl="0" eaLnBrk="0" fontAlgn="base" latinLnBrk="1" hangingPunct="0">
        <a:spcBef>
          <a:spcPct val="20000"/>
        </a:spcBef>
        <a:spcAft>
          <a:spcPct val="0"/>
        </a:spcAft>
        <a:defRPr kumimoji="1" sz="1200" b="1">
          <a:solidFill>
            <a:schemeClr val="tx1"/>
          </a:solidFill>
          <a:latin typeface="+mn-lt"/>
          <a:ea typeface="+mn-ea"/>
          <a:cs typeface="+mn-cs"/>
        </a:defRPr>
      </a:lvl1pPr>
      <a:lvl2pPr marL="268288" indent="-857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 b="1">
          <a:solidFill>
            <a:schemeClr val="tx1"/>
          </a:solidFill>
          <a:latin typeface="+mn-lt"/>
          <a:ea typeface="+mn-ea"/>
        </a:defRPr>
      </a:lvl2pPr>
      <a:lvl3pPr marL="903288" indent="-1889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3pPr>
      <a:lvl4pPr marL="1258888" indent="-1762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1614488" indent="-1762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5pPr>
      <a:lvl6pPr marL="2071688" indent="-176213" algn="l" rtl="0" fontAlgn="base" latinLnBrk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6pPr>
      <a:lvl7pPr marL="2528888" indent="-176213" algn="l" rtl="0" fontAlgn="base" latinLnBrk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7pPr>
      <a:lvl8pPr marL="2986088" indent="-176213" algn="l" rtl="0" fontAlgn="base" latinLnBrk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8pPr>
      <a:lvl9pPr marL="3443288" indent="-176213" algn="l" rtl="0" fontAlgn="base" latinLnBrk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112" y="205250"/>
            <a:ext cx="3078760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>
                <a:solidFill>
                  <a:schemeClr val="accent2">
                    <a:lumMod val="75000"/>
                  </a:schemeClr>
                </a:solidFill>
              </a:rPr>
              <a:t>에이원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7206" y="3013166"/>
            <a:ext cx="674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/>
              <a:t>사용자 메뉴얼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471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0" y="1340155"/>
            <a:ext cx="7463481" cy="1592443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2. </a:t>
            </a:r>
            <a:r>
              <a:rPr lang="ko-KR" altLang="en-US" sz="2000" b="1" dirty="0">
                <a:latin typeface="+mj-ea"/>
              </a:rPr>
              <a:t>프로젝트관리</a:t>
            </a:r>
            <a:r>
              <a:rPr lang="en-US" altLang="ko-KR" sz="2000" b="1" dirty="0" smtClean="0">
                <a:latin typeface="+mj-ea"/>
              </a:rPr>
              <a:t>_WBS </a:t>
            </a:r>
            <a:r>
              <a:rPr lang="en-US" altLang="ko-KR" sz="2000" b="1" dirty="0">
                <a:latin typeface="+mj-ea"/>
              </a:rPr>
              <a:t>(</a:t>
            </a:r>
            <a:r>
              <a:rPr lang="en-US" altLang="ko-KR" sz="2000" b="1" dirty="0" smtClean="0">
                <a:latin typeface="+mj-ea"/>
              </a:rPr>
              <a:t>MN_005)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프로젝트진행현황 조회 </a:t>
            </a:r>
            <a:r>
              <a:rPr lang="en-US" altLang="ko-KR" sz="1200" dirty="0">
                <a:sym typeface="Wingdings" panose="05000000000000000000" pitchFamily="2" charset="2"/>
              </a:rPr>
              <a:t>WBS </a:t>
            </a:r>
            <a:r>
              <a:rPr lang="ko-KR" altLang="en-US" sz="1200" dirty="0">
                <a:sym typeface="Wingdings" panose="05000000000000000000" pitchFamily="2" charset="2"/>
              </a:rPr>
              <a:t>수정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프로젝트번호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구분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지역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거래처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프로젝트 구분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제품군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종류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중량</a:t>
            </a:r>
            <a:r>
              <a:rPr lang="en-US" altLang="ko-KR" sz="1200" dirty="0">
                <a:sym typeface="Wingdings" panose="05000000000000000000" pitchFamily="2" charset="2"/>
              </a:rPr>
              <a:t>.SPAN,</a:t>
            </a:r>
            <a:r>
              <a:rPr lang="ko-KR" altLang="en-US" sz="1200" dirty="0">
                <a:sym typeface="Wingdings" panose="05000000000000000000" pitchFamily="2" charset="2"/>
              </a:rPr>
              <a:t>주행거리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프로젝트 진행현황을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일정관리의 </a:t>
            </a:r>
            <a:r>
              <a:rPr lang="en-US" altLang="ko-KR" sz="1200" dirty="0">
                <a:sym typeface="Wingdings" panose="05000000000000000000" pitchFamily="2" charset="2"/>
              </a:rPr>
              <a:t>WBS </a:t>
            </a:r>
            <a:r>
              <a:rPr lang="ko-KR" altLang="en-US" sz="1200" dirty="0">
                <a:sym typeface="Wingdings" panose="05000000000000000000" pitchFamily="2" charset="2"/>
              </a:rPr>
              <a:t>버튼을 누르면 </a:t>
            </a:r>
            <a:r>
              <a:rPr lang="en-US" altLang="ko-KR" sz="1200" dirty="0">
                <a:sym typeface="Wingdings" panose="05000000000000000000" pitchFamily="2" charset="2"/>
              </a:rPr>
              <a:t>WBS </a:t>
            </a:r>
            <a:r>
              <a:rPr lang="ko-KR" altLang="en-US" sz="1200" dirty="0">
                <a:sym typeface="Wingdings" panose="05000000000000000000" pitchFamily="2" charset="2"/>
              </a:rPr>
              <a:t>작성 화면이 나타난다 실적 및 산출물을 입력한다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35" idx="2"/>
          </p:cNvCxnSpPr>
          <p:nvPr/>
        </p:nvCxnSpPr>
        <p:spPr>
          <a:xfrm rot="5400000">
            <a:off x="6097375" y="1976635"/>
            <a:ext cx="454365" cy="1836645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7104654" y="2117124"/>
            <a:ext cx="276450" cy="550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29" y="2773857"/>
            <a:ext cx="3690472" cy="19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3. </a:t>
            </a:r>
            <a:r>
              <a:rPr lang="ko-KR" altLang="en-US" sz="2000" b="1" dirty="0">
                <a:latin typeface="+mj-ea"/>
              </a:rPr>
              <a:t>설계관리</a:t>
            </a:r>
            <a:r>
              <a:rPr lang="en-US" altLang="ko-KR" sz="2000" b="1" dirty="0">
                <a:latin typeface="+mj-ea"/>
              </a:rPr>
              <a:t>_PART</a:t>
            </a:r>
            <a:r>
              <a:rPr lang="ko-KR" altLang="en-US" sz="2000" b="1" dirty="0">
                <a:latin typeface="+mj-ea"/>
              </a:rPr>
              <a:t>등록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MN_006)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설계관리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 err="1">
                <a:sym typeface="Wingdings" panose="05000000000000000000" pitchFamily="2" charset="2"/>
              </a:rPr>
              <a:t>등록및</a:t>
            </a:r>
            <a:r>
              <a:rPr lang="ko-KR" altLang="en-US" sz="1200" dirty="0">
                <a:sym typeface="Wingdings" panose="05000000000000000000" pitchFamily="2" charset="2"/>
              </a:rPr>
              <a:t> 배포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(Project No, </a:t>
            </a:r>
            <a:r>
              <a:rPr lang="ko-KR" altLang="en-US" sz="1200" dirty="0" err="1">
                <a:sym typeface="Wingdings" panose="05000000000000000000" pitchFamily="2" charset="2"/>
              </a:rPr>
              <a:t>품번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품명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재질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메이커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부품구분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등록 현황을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등록 버튼을 누르면 수동으로 행 추가 및 행 삭제 를 하여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등록할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Excel Upload </a:t>
            </a:r>
            <a:r>
              <a:rPr lang="ko-KR" altLang="en-US" sz="1200" dirty="0">
                <a:sym typeface="Wingdings" panose="05000000000000000000" pitchFamily="2" charset="2"/>
              </a:rPr>
              <a:t>버튼을 누르면 엑셀 업로드 할 수 있는 팝 업 창 이 호출 된다 등록할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정보를 엑셀 업로드를 통해 등록할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저장된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선택 후 배포 버튼을 누르면 최종적으로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가 등록되게 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삭제할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선택 후 삭제버튼을 누르면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가 삭제된다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1" y="1258293"/>
            <a:ext cx="7035114" cy="987962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5860506" y="1580292"/>
            <a:ext cx="326109" cy="1084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endCxn id="14" idx="3"/>
          </p:cNvCxnSpPr>
          <p:nvPr/>
        </p:nvCxnSpPr>
        <p:spPr>
          <a:xfrm rot="16200000" flipH="1">
            <a:off x="4731700" y="3044134"/>
            <a:ext cx="2950903" cy="367182"/>
          </a:xfrm>
          <a:prstGeom prst="bentConnector4">
            <a:avLst>
              <a:gd name="adj1" fmla="val 42109"/>
              <a:gd name="adj2" fmla="val 162258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35" idx="2"/>
            <a:endCxn id="10" idx="3"/>
          </p:cNvCxnSpPr>
          <p:nvPr/>
        </p:nvCxnSpPr>
        <p:spPr>
          <a:xfrm rot="5400000">
            <a:off x="5333779" y="2280138"/>
            <a:ext cx="1633242" cy="480685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186615" y="1580292"/>
            <a:ext cx="408254" cy="1235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2" y="2568254"/>
            <a:ext cx="5544065" cy="153769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7" y="4237467"/>
            <a:ext cx="5898985" cy="9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6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" y="1210611"/>
            <a:ext cx="7216346" cy="12380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3. </a:t>
            </a:r>
            <a:r>
              <a:rPr lang="ko-KR" altLang="en-US" sz="2000" b="1" dirty="0">
                <a:latin typeface="+mj-ea"/>
              </a:rPr>
              <a:t>설계관리</a:t>
            </a:r>
            <a:r>
              <a:rPr lang="en-US" altLang="ko-KR" sz="2000" b="1" dirty="0">
                <a:latin typeface="+mj-ea"/>
              </a:rPr>
              <a:t>_PART</a:t>
            </a:r>
            <a:r>
              <a:rPr lang="ko-KR" altLang="en-US" sz="2000" b="1" dirty="0">
                <a:latin typeface="+mj-ea"/>
              </a:rPr>
              <a:t>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MN_007)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ym typeface="Wingdings" panose="05000000000000000000" pitchFamily="2" charset="2"/>
              </a:rPr>
              <a:t>PART </a:t>
            </a:r>
            <a:r>
              <a:rPr lang="ko-KR" altLang="en-US" sz="1200" dirty="0">
                <a:sym typeface="Wingdings" panose="05000000000000000000" pitchFamily="2" charset="2"/>
              </a:rPr>
              <a:t>조회 및 </a:t>
            </a:r>
            <a:r>
              <a:rPr lang="en-US" altLang="ko-KR" sz="1200" dirty="0">
                <a:sym typeface="Wingdings" panose="05000000000000000000" pitchFamily="2" charset="2"/>
              </a:rPr>
              <a:t>PART Revision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(Project No, </a:t>
            </a:r>
            <a:r>
              <a:rPr lang="ko-KR" altLang="en-US" sz="1200" dirty="0" err="1">
                <a:sym typeface="Wingdings" panose="05000000000000000000" pitchFamily="2" charset="2"/>
              </a:rPr>
              <a:t>품번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품명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재질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메이커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부품구분</a:t>
            </a:r>
            <a:r>
              <a:rPr lang="en-US" altLang="ko-KR" sz="1200" dirty="0">
                <a:sym typeface="Wingdings" panose="05000000000000000000" pitchFamily="2" charset="2"/>
              </a:rPr>
              <a:t>,REV)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조회된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에서 </a:t>
            </a:r>
            <a:r>
              <a:rPr lang="ko-KR" altLang="en-US" sz="1200" dirty="0" err="1">
                <a:sym typeface="Wingdings" panose="05000000000000000000" pitchFamily="2" charset="2"/>
              </a:rPr>
              <a:t>자품번을</a:t>
            </a:r>
            <a:r>
              <a:rPr lang="ko-KR" altLang="en-US" sz="1200" dirty="0">
                <a:sym typeface="Wingdings" panose="05000000000000000000" pitchFamily="2" charset="2"/>
              </a:rPr>
              <a:t> 클릭하면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설계변경 을</a:t>
            </a:r>
            <a:r>
              <a:rPr lang="en-US" altLang="ko-KR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누르면 </a:t>
            </a:r>
            <a:r>
              <a:rPr lang="en-US" altLang="ko-KR" sz="1200" dirty="0">
                <a:sym typeface="Wingdings" panose="05000000000000000000" pitchFamily="2" charset="2"/>
              </a:rPr>
              <a:t>revision </a:t>
            </a:r>
            <a:r>
              <a:rPr lang="ko-KR" altLang="en-US" sz="1200" dirty="0">
                <a:sym typeface="Wingdings" panose="05000000000000000000" pitchFamily="2" charset="2"/>
              </a:rPr>
              <a:t>이 변경된다</a:t>
            </a:r>
            <a:r>
              <a:rPr lang="en-US" altLang="ko-KR" sz="1200" dirty="0">
                <a:sym typeface="Wingdings" panose="05000000000000000000" pitchFamily="2" charset="2"/>
              </a:rPr>
              <a:t>. </a:t>
            </a:r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35" idx="2"/>
            <a:endCxn id="7" idx="0"/>
          </p:cNvCxnSpPr>
          <p:nvPr/>
        </p:nvCxnSpPr>
        <p:spPr>
          <a:xfrm rot="5400000">
            <a:off x="1910654" y="2504484"/>
            <a:ext cx="842942" cy="348311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2310548" y="1926281"/>
            <a:ext cx="391463" cy="330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0" y="3100110"/>
            <a:ext cx="3098117" cy="31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3. </a:t>
            </a:r>
            <a:r>
              <a:rPr lang="ko-KR" altLang="en-US" sz="2000" b="1" dirty="0">
                <a:latin typeface="+mj-ea"/>
              </a:rPr>
              <a:t>설계관리</a:t>
            </a:r>
            <a:r>
              <a:rPr lang="en-US" altLang="ko-KR" sz="2000" b="1" dirty="0" smtClean="0">
                <a:latin typeface="+mj-ea"/>
              </a:rPr>
              <a:t>_</a:t>
            </a:r>
            <a:r>
              <a:rPr lang="ko-KR" altLang="en-US" sz="2000" b="1" dirty="0" smtClean="0">
                <a:latin typeface="+mj-ea"/>
              </a:rPr>
              <a:t>도면관리</a:t>
            </a:r>
            <a:r>
              <a:rPr lang="en-US" altLang="ko-KR" sz="2000" b="1" dirty="0" smtClean="0">
                <a:latin typeface="+mj-ea"/>
              </a:rPr>
              <a:t> </a:t>
            </a:r>
            <a:r>
              <a:rPr lang="en-US" altLang="ko-KR" sz="2000" b="1" dirty="0">
                <a:latin typeface="+mj-ea"/>
              </a:rPr>
              <a:t>(</a:t>
            </a:r>
            <a:r>
              <a:rPr lang="en-US" altLang="ko-KR" sz="2000" b="1" dirty="0" smtClean="0">
                <a:latin typeface="+mj-ea"/>
              </a:rPr>
              <a:t>MN_008)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ym typeface="Wingdings" panose="05000000000000000000" pitchFamily="2" charset="2"/>
              </a:rPr>
              <a:t>도면관리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(Project No, </a:t>
            </a:r>
            <a:r>
              <a:rPr lang="ko-KR" altLang="en-US" sz="1200" dirty="0" err="1">
                <a:sym typeface="Wingdings" panose="05000000000000000000" pitchFamily="2" charset="2"/>
              </a:rPr>
              <a:t>품번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품명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재질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메이커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부품구분</a:t>
            </a:r>
            <a:r>
              <a:rPr lang="en-US" altLang="ko-KR" sz="1200" dirty="0">
                <a:sym typeface="Wingdings" panose="05000000000000000000" pitchFamily="2" charset="2"/>
              </a:rPr>
              <a:t>,REV)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조회된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 smtClean="0">
                <a:sym typeface="Wingdings" panose="05000000000000000000" pitchFamily="2" charset="2"/>
              </a:rPr>
              <a:t>에서 도면을 클릭하여 도면을 확인한다</a:t>
            </a:r>
            <a:r>
              <a:rPr lang="en-US" altLang="ko-KR" sz="1200" dirty="0" smtClean="0">
                <a:sym typeface="Wingdings" panose="05000000000000000000" pitchFamily="2" charset="2"/>
              </a:rPr>
              <a:t>.</a:t>
            </a:r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1274269"/>
            <a:ext cx="6496083" cy="2292960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561575" y="1820533"/>
            <a:ext cx="226404" cy="1499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35" idx="2"/>
          </p:cNvCxnSpPr>
          <p:nvPr/>
        </p:nvCxnSpPr>
        <p:spPr>
          <a:xfrm rot="5400000">
            <a:off x="4953974" y="2509508"/>
            <a:ext cx="910463" cy="2531145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38" y="3775080"/>
            <a:ext cx="3326295" cy="9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3. </a:t>
            </a:r>
            <a:r>
              <a:rPr lang="ko-KR" altLang="en-US" sz="2000" b="1" dirty="0">
                <a:latin typeface="+mj-ea"/>
              </a:rPr>
              <a:t>설계관리</a:t>
            </a:r>
            <a:r>
              <a:rPr lang="en-US" altLang="ko-KR" sz="2000" b="1" dirty="0">
                <a:latin typeface="+mj-ea"/>
              </a:rPr>
              <a:t>_BOM Report(</a:t>
            </a:r>
            <a:r>
              <a:rPr lang="ko-KR" altLang="en-US" sz="2000" b="1" dirty="0" err="1">
                <a:latin typeface="+mj-ea"/>
              </a:rPr>
              <a:t>정전개</a:t>
            </a:r>
            <a:r>
              <a:rPr lang="en-US" altLang="ko-KR" sz="2000" b="1" dirty="0">
                <a:latin typeface="+mj-ea"/>
              </a:rPr>
              <a:t>) (</a:t>
            </a:r>
            <a:r>
              <a:rPr lang="en-US" altLang="ko-KR" sz="2000" b="1" dirty="0" smtClean="0">
                <a:latin typeface="+mj-ea"/>
              </a:rPr>
              <a:t>MN_009)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설계관리 </a:t>
            </a:r>
            <a:r>
              <a:rPr lang="en-US" altLang="ko-KR" sz="1200" dirty="0" err="1">
                <a:sym typeface="Wingdings" panose="05000000000000000000" pitchFamily="2" charset="2"/>
              </a:rPr>
              <a:t>Bom</a:t>
            </a:r>
            <a:r>
              <a:rPr lang="en-US" altLang="ko-KR" sz="1200" dirty="0">
                <a:sym typeface="Wingdings" panose="05000000000000000000" pitchFamily="2" charset="2"/>
              </a:rPr>
              <a:t> Report(</a:t>
            </a:r>
            <a:r>
              <a:rPr lang="ko-KR" altLang="en-US" sz="1200" dirty="0" err="1">
                <a:sym typeface="Wingdings" panose="05000000000000000000" pitchFamily="2" charset="2"/>
              </a:rPr>
              <a:t>정전개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(Project No, part no)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Excel download </a:t>
            </a:r>
            <a:r>
              <a:rPr lang="ko-KR" altLang="en-US" sz="1200" dirty="0">
                <a:sym typeface="Wingdings" panose="05000000000000000000" pitchFamily="2" charset="2"/>
              </a:rPr>
              <a:t>버튼을 클릭하면 조회된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</a:t>
            </a:r>
            <a:r>
              <a:rPr lang="ko-KR" altLang="en-US" sz="1200" dirty="0" err="1">
                <a:sym typeface="Wingdings" panose="05000000000000000000" pitchFamily="2" charset="2"/>
              </a:rPr>
              <a:t>다운받을수</a:t>
            </a:r>
            <a:r>
              <a:rPr lang="ko-KR" altLang="en-US" sz="1200" dirty="0">
                <a:sym typeface="Wingdings" panose="05000000000000000000" pitchFamily="2" charset="2"/>
              </a:rPr>
              <a:t>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437"/>
            <a:ext cx="7488195" cy="1187206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594224" y="1573427"/>
            <a:ext cx="523268" cy="1521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</p:cNvCxnSpPr>
          <p:nvPr/>
        </p:nvCxnSpPr>
        <p:spPr>
          <a:xfrm rot="5400000">
            <a:off x="4971774" y="1852014"/>
            <a:ext cx="2010568" cy="1757603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78" y="3736097"/>
            <a:ext cx="6011114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3. </a:t>
            </a:r>
            <a:r>
              <a:rPr lang="ko-KR" altLang="en-US" sz="2000" b="1" dirty="0">
                <a:latin typeface="+mj-ea"/>
              </a:rPr>
              <a:t>설계관리</a:t>
            </a:r>
            <a:r>
              <a:rPr lang="en-US" altLang="ko-KR" sz="2000" b="1" dirty="0">
                <a:latin typeface="+mj-ea"/>
              </a:rPr>
              <a:t>_BOM Report(</a:t>
            </a:r>
            <a:r>
              <a:rPr lang="ko-KR" altLang="en-US" sz="2000" b="1" dirty="0" err="1">
                <a:latin typeface="+mj-ea"/>
              </a:rPr>
              <a:t>역전개</a:t>
            </a:r>
            <a:r>
              <a:rPr lang="en-US" altLang="ko-KR" sz="2000" b="1" dirty="0">
                <a:latin typeface="+mj-ea"/>
              </a:rPr>
              <a:t>) (</a:t>
            </a:r>
            <a:r>
              <a:rPr lang="en-US" altLang="ko-KR" sz="2000" b="1" dirty="0" smtClean="0">
                <a:latin typeface="+mj-ea"/>
              </a:rPr>
              <a:t>MN_010)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설계관리 </a:t>
            </a:r>
            <a:r>
              <a:rPr lang="en-US" altLang="ko-KR" sz="1200" dirty="0" err="1">
                <a:sym typeface="Wingdings" panose="05000000000000000000" pitchFamily="2" charset="2"/>
              </a:rPr>
              <a:t>Bom</a:t>
            </a:r>
            <a:r>
              <a:rPr lang="en-US" altLang="ko-KR" sz="1200" dirty="0">
                <a:sym typeface="Wingdings" panose="05000000000000000000" pitchFamily="2" charset="2"/>
              </a:rPr>
              <a:t> Report(</a:t>
            </a:r>
            <a:r>
              <a:rPr lang="ko-KR" altLang="en-US" sz="1200" dirty="0" err="1">
                <a:sym typeface="Wingdings" panose="05000000000000000000" pitchFamily="2" charset="2"/>
              </a:rPr>
              <a:t>역전개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(Project No, part no)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Excel download </a:t>
            </a:r>
            <a:r>
              <a:rPr lang="ko-KR" altLang="en-US" sz="1200" dirty="0">
                <a:sym typeface="Wingdings" panose="05000000000000000000" pitchFamily="2" charset="2"/>
              </a:rPr>
              <a:t>버튼을 클릭하면 조회된 </a:t>
            </a:r>
            <a:r>
              <a:rPr lang="en-US" altLang="ko-KR" sz="1200" dirty="0">
                <a:sym typeface="Wingdings" panose="05000000000000000000" pitchFamily="2" charset="2"/>
              </a:rPr>
              <a:t>part</a:t>
            </a:r>
            <a:r>
              <a:rPr lang="ko-KR" altLang="en-US" sz="1200" dirty="0">
                <a:sym typeface="Wingdings" panose="05000000000000000000" pitchFamily="2" charset="2"/>
              </a:rPr>
              <a:t>를 </a:t>
            </a:r>
            <a:r>
              <a:rPr lang="ko-KR" altLang="en-US" sz="1200" dirty="0" err="1">
                <a:sym typeface="Wingdings" panose="05000000000000000000" pitchFamily="2" charset="2"/>
              </a:rPr>
              <a:t>다운받을수</a:t>
            </a:r>
            <a:r>
              <a:rPr lang="ko-KR" altLang="en-US" sz="1200" dirty="0">
                <a:sym typeface="Wingdings" panose="05000000000000000000" pitchFamily="2" charset="2"/>
              </a:rPr>
              <a:t>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4" y="1275775"/>
            <a:ext cx="6833121" cy="747405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441304" y="1501198"/>
            <a:ext cx="414556" cy="105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</p:cNvCxnSpPr>
          <p:nvPr/>
        </p:nvCxnSpPr>
        <p:spPr>
          <a:xfrm rot="5400000">
            <a:off x="4808236" y="1896401"/>
            <a:ext cx="2129720" cy="1549678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93" y="3736097"/>
            <a:ext cx="5734850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4.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발주현황</a:t>
            </a:r>
            <a:r>
              <a:rPr lang="en-US" altLang="ko-KR" sz="2000" b="1" dirty="0">
                <a:latin typeface="+mj-ea"/>
              </a:rPr>
              <a:t> (MN_011)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자재관리 발주현황 조회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공급업체명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ko-KR" altLang="en-US" sz="1200" dirty="0" err="1">
                <a:sym typeface="Wingdings" panose="05000000000000000000" pitchFamily="2" charset="2"/>
              </a:rPr>
              <a:t>발주현황를</a:t>
            </a:r>
            <a:r>
              <a:rPr lang="ko-KR" altLang="en-US" sz="1200" dirty="0">
                <a:sym typeface="Wingdings" panose="05000000000000000000" pitchFamily="2" charset="2"/>
              </a:rPr>
              <a:t>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68081"/>
            <a:ext cx="7400925" cy="13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" y="1297973"/>
            <a:ext cx="6697362" cy="1310353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4.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발주관리</a:t>
            </a:r>
            <a:r>
              <a:rPr lang="en-US" altLang="ko-KR" sz="2000" b="1" dirty="0">
                <a:latin typeface="+mj-ea"/>
              </a:rPr>
              <a:t> (MN_012)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자재관리</a:t>
            </a:r>
            <a:r>
              <a:rPr lang="en-US" altLang="ko-KR" sz="1200" dirty="0">
                <a:sym typeface="Wingdings" panose="05000000000000000000" pitchFamily="2" charset="2"/>
              </a:rPr>
              <a:t>_</a:t>
            </a:r>
            <a:r>
              <a:rPr lang="ko-KR" altLang="en-US" sz="1200" dirty="0">
                <a:sym typeface="Wingdings" panose="05000000000000000000" pitchFamily="2" charset="2"/>
              </a:rPr>
              <a:t>발주관리 등록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발주번호 </a:t>
            </a:r>
            <a:r>
              <a:rPr lang="ko-KR" altLang="en-US" sz="1200" dirty="0" err="1">
                <a:sym typeface="Wingdings" panose="05000000000000000000" pitchFamily="2" charset="2"/>
              </a:rPr>
              <a:t>공급업체명</a:t>
            </a:r>
            <a:r>
              <a:rPr lang="ko-KR" altLang="en-US" sz="1200" dirty="0">
                <a:sym typeface="Wingdings" panose="05000000000000000000" pitchFamily="2" charset="2"/>
              </a:rPr>
              <a:t> 등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발주관리를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작성버튼을 누르면 작성 화면이 </a:t>
            </a:r>
            <a:r>
              <a:rPr lang="en-US" altLang="ko-KR" sz="1200" dirty="0">
                <a:sym typeface="Wingdings" panose="05000000000000000000" pitchFamily="2" charset="2"/>
              </a:rPr>
              <a:t>pop-up</a:t>
            </a:r>
            <a:r>
              <a:rPr lang="ko-KR" altLang="en-US" sz="1200" dirty="0">
                <a:sym typeface="Wingdings" panose="05000000000000000000" pitchFamily="2" charset="2"/>
              </a:rPr>
              <a:t>으로 호출된다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공급업체 명 제목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및 발주 자재를 입력 후 저장하면 임시저장상태가 되며 결재 상신을 하면 해당 발주건 이 결재가 진행된다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440684" y="1589904"/>
            <a:ext cx="220124" cy="140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꺾인 연결선 12"/>
          <p:cNvCxnSpPr>
            <a:stCxn id="35" idx="2"/>
            <a:endCxn id="10" idx="0"/>
          </p:cNvCxnSpPr>
          <p:nvPr/>
        </p:nvCxnSpPr>
        <p:spPr>
          <a:xfrm rot="5400000">
            <a:off x="4488822" y="1068106"/>
            <a:ext cx="1399626" cy="272422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0" y="3130030"/>
            <a:ext cx="6338128" cy="34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2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8" y="1322686"/>
            <a:ext cx="6965343" cy="1310353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4.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발주관리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MN_012)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자재관리</a:t>
            </a:r>
            <a:r>
              <a:rPr lang="en-US" altLang="ko-KR" sz="1200" dirty="0">
                <a:sym typeface="Wingdings" panose="05000000000000000000" pitchFamily="2" charset="2"/>
              </a:rPr>
              <a:t>_</a:t>
            </a:r>
            <a:r>
              <a:rPr lang="ko-KR" altLang="en-US" sz="1200" dirty="0">
                <a:sym typeface="Wingdings" panose="05000000000000000000" pitchFamily="2" charset="2"/>
              </a:rPr>
              <a:t>발주관리 등록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발주번호 </a:t>
            </a:r>
            <a:r>
              <a:rPr lang="ko-KR" altLang="en-US" sz="1200" dirty="0" err="1">
                <a:sym typeface="Wingdings" panose="05000000000000000000" pitchFamily="2" charset="2"/>
              </a:rPr>
              <a:t>공급업체명</a:t>
            </a:r>
            <a:r>
              <a:rPr lang="ko-KR" altLang="en-US" sz="1200" dirty="0">
                <a:sym typeface="Wingdings" panose="05000000000000000000" pitchFamily="2" charset="2"/>
              </a:rPr>
              <a:t> 등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발주관리를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결재완료 된 발주 건은 발주서 다운로드를 하면 발주완료 상태로 변경된다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endParaRPr lang="en-US" altLang="ko-KR" sz="1200" dirty="0">
              <a:sym typeface="Wingdings" panose="05000000000000000000" pitchFamily="2" charset="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5931243" y="1616916"/>
            <a:ext cx="518984" cy="1047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꺾인 연결선 12"/>
          <p:cNvCxnSpPr>
            <a:stCxn id="35" idx="2"/>
            <a:endCxn id="14" idx="0"/>
          </p:cNvCxnSpPr>
          <p:nvPr/>
        </p:nvCxnSpPr>
        <p:spPr>
          <a:xfrm rot="5400000">
            <a:off x="3811556" y="1674607"/>
            <a:ext cx="2332079" cy="242628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43" y="4053787"/>
            <a:ext cx="3864822" cy="1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" y="1269168"/>
            <a:ext cx="7101016" cy="107185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4.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 smtClean="0">
                <a:latin typeface="+mj-ea"/>
              </a:rPr>
              <a:t>_</a:t>
            </a:r>
            <a:r>
              <a:rPr lang="ko-KR" altLang="en-US" sz="2000" b="1" dirty="0" smtClean="0">
                <a:latin typeface="+mj-ea"/>
              </a:rPr>
              <a:t>입고관리</a:t>
            </a:r>
            <a:r>
              <a:rPr lang="en-US" altLang="ko-KR" sz="2000" b="1" dirty="0" smtClean="0">
                <a:latin typeface="+mj-ea"/>
              </a:rPr>
              <a:t> </a:t>
            </a:r>
            <a:r>
              <a:rPr lang="en-US" altLang="ko-KR" sz="2000" b="1" dirty="0">
                <a:latin typeface="+mj-ea"/>
              </a:rPr>
              <a:t>(</a:t>
            </a:r>
            <a:r>
              <a:rPr lang="en-US" altLang="ko-KR" sz="2000" b="1" dirty="0" smtClean="0">
                <a:latin typeface="+mj-ea"/>
              </a:rPr>
              <a:t>MN_013)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자재관리</a:t>
            </a:r>
            <a:r>
              <a:rPr lang="en-US" altLang="ko-KR" sz="1200" dirty="0">
                <a:sym typeface="Wingdings" panose="05000000000000000000" pitchFamily="2" charset="2"/>
              </a:rPr>
              <a:t>_</a:t>
            </a:r>
            <a:r>
              <a:rPr lang="ko-KR" altLang="en-US" sz="1200" dirty="0">
                <a:sym typeface="Wingdings" panose="05000000000000000000" pitchFamily="2" charset="2"/>
              </a:rPr>
              <a:t>발주관리 등록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발주번호 </a:t>
            </a:r>
            <a:r>
              <a:rPr lang="ko-KR" altLang="en-US" sz="1200" dirty="0" err="1">
                <a:sym typeface="Wingdings" panose="05000000000000000000" pitchFamily="2" charset="2"/>
              </a:rPr>
              <a:t>공급업체명</a:t>
            </a:r>
            <a:r>
              <a:rPr lang="ko-KR" altLang="en-US" sz="1200" dirty="0">
                <a:sym typeface="Wingdings" panose="05000000000000000000" pitchFamily="2" charset="2"/>
              </a:rPr>
              <a:t> 등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발주관리를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ym typeface="Wingdings" panose="05000000000000000000" pitchFamily="2" charset="2"/>
              </a:rPr>
              <a:t>발주건을</a:t>
            </a:r>
            <a:r>
              <a:rPr lang="ko-KR" altLang="en-US" sz="1200" dirty="0" smtClean="0">
                <a:sym typeface="Wingdings" panose="05000000000000000000" pitchFamily="2" charset="2"/>
              </a:rPr>
              <a:t> </a:t>
            </a:r>
            <a:r>
              <a:rPr lang="ko-KR" altLang="en-US" sz="1200" dirty="0" err="1">
                <a:sym typeface="Wingdings" panose="05000000000000000000" pitchFamily="2" charset="2"/>
              </a:rPr>
              <a:t>선택후</a:t>
            </a:r>
            <a:r>
              <a:rPr lang="ko-KR" altLang="en-US" sz="1200" dirty="0">
                <a:sym typeface="Wingdings" panose="05000000000000000000" pitchFamily="2" charset="2"/>
              </a:rPr>
              <a:t> 입고결과 등록버튼을 누르면 입고등록 </a:t>
            </a:r>
            <a:r>
              <a:rPr lang="en-US" altLang="ko-KR" sz="1200" dirty="0">
                <a:sym typeface="Wingdings" panose="05000000000000000000" pitchFamily="2" charset="2"/>
              </a:rPr>
              <a:t>pop-up</a:t>
            </a:r>
            <a:r>
              <a:rPr lang="ko-KR" altLang="en-US" sz="1200" dirty="0">
                <a:sym typeface="Wingdings" panose="05000000000000000000" pitchFamily="2" charset="2"/>
              </a:rPr>
              <a:t>창이 호출된다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ko-KR" altLang="en-US" sz="1200" dirty="0">
                <a:sym typeface="Wingdings" panose="05000000000000000000" pitchFamily="2" charset="2"/>
              </a:rPr>
              <a:t>입고수량</a:t>
            </a:r>
            <a:r>
              <a:rPr lang="en-US" altLang="ko-KR" sz="1200" dirty="0">
                <a:sym typeface="Wingdings" panose="05000000000000000000" pitchFamily="2" charset="2"/>
              </a:rPr>
              <a:t>/</a:t>
            </a:r>
            <a:r>
              <a:rPr lang="ko-KR" altLang="en-US" sz="1200" dirty="0">
                <a:sym typeface="Wingdings" panose="05000000000000000000" pitchFamily="2" charset="2"/>
              </a:rPr>
              <a:t>결과</a:t>
            </a:r>
            <a:r>
              <a:rPr lang="en-US" altLang="ko-KR" sz="1200" dirty="0">
                <a:sym typeface="Wingdings" panose="05000000000000000000" pitchFamily="2" charset="2"/>
              </a:rPr>
              <a:t>/Location/</a:t>
            </a:r>
            <a:r>
              <a:rPr lang="ko-KR" altLang="en-US" sz="1200" dirty="0">
                <a:sym typeface="Wingdings" panose="05000000000000000000" pitchFamily="2" charset="2"/>
              </a:rPr>
              <a:t>입고일을 </a:t>
            </a:r>
            <a:r>
              <a:rPr lang="ko-KR" altLang="en-US" sz="1200" dirty="0" err="1">
                <a:sym typeface="Wingdings" panose="05000000000000000000" pitchFamily="2" charset="2"/>
              </a:rPr>
              <a:t>입력후</a:t>
            </a:r>
            <a:r>
              <a:rPr lang="ko-KR" altLang="en-US" sz="1200" dirty="0">
                <a:sym typeface="Wingdings" panose="05000000000000000000" pitchFamily="2" charset="2"/>
              </a:rPr>
              <a:t> 저장한다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359611" y="1589904"/>
            <a:ext cx="444843" cy="115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꺾인 연결선 12"/>
          <p:cNvCxnSpPr>
            <a:stCxn id="35" idx="2"/>
          </p:cNvCxnSpPr>
          <p:nvPr/>
        </p:nvCxnSpPr>
        <p:spPr>
          <a:xfrm rot="5400000">
            <a:off x="4491880" y="1039877"/>
            <a:ext cx="1424798" cy="275550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36" y="3130031"/>
            <a:ext cx="3316265" cy="17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0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911" y="186504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  <a:latin typeface="+mj-lt"/>
              </a:rPr>
              <a:t>목 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39840" y="1546680"/>
            <a:ext cx="102014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80456" y="2194677"/>
            <a:ext cx="133144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47932" y="2382001"/>
            <a:ext cx="183280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7"/>
          <p:cNvSpPr txBox="1">
            <a:spLocks/>
          </p:cNvSpPr>
          <p:nvPr/>
        </p:nvSpPr>
        <p:spPr>
          <a:xfrm>
            <a:off x="815092" y="1709050"/>
            <a:ext cx="4222100" cy="43898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ko-KR" altLang="en-US" sz="2000" b="1" dirty="0">
                <a:latin typeface="+mj-ea"/>
                <a:ea typeface="+mj-ea"/>
              </a:rPr>
              <a:t>시스템개요</a:t>
            </a:r>
            <a:endParaRPr lang="en-US" altLang="ko-KR" sz="2000" b="1" dirty="0">
              <a:latin typeface="+mj-ea"/>
              <a:ea typeface="+mj-ea"/>
            </a:endParaRPr>
          </a:p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ko-KR" altLang="en-US" sz="2000" b="1" dirty="0">
                <a:latin typeface="+mj-ea"/>
                <a:ea typeface="+mj-ea"/>
              </a:rPr>
              <a:t>시스템구성도</a:t>
            </a:r>
            <a:endParaRPr lang="en-US" altLang="ko-KR" sz="2000" b="1" dirty="0">
              <a:latin typeface="+mj-ea"/>
              <a:ea typeface="+mj-ea"/>
            </a:endParaRPr>
          </a:p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ko-KR" altLang="en-US" sz="2000" b="1" dirty="0">
                <a:latin typeface="+mj-ea"/>
                <a:ea typeface="+mj-ea"/>
              </a:rPr>
              <a:t>메뉴구조도</a:t>
            </a:r>
            <a:endParaRPr lang="en-US" altLang="ko-KR" sz="2000" b="1" dirty="0">
              <a:latin typeface="+mj-ea"/>
              <a:ea typeface="+mj-ea"/>
            </a:endParaRPr>
          </a:p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ko-KR" altLang="en-US" sz="2000" b="1" dirty="0">
                <a:latin typeface="+mj-ea"/>
                <a:ea typeface="+mj-ea"/>
              </a:rPr>
              <a:t>메뉴</a:t>
            </a:r>
            <a:endParaRPr lang="en-US" altLang="ko-KR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45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재고관리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MN_014)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AFEFF87-2CAA-4C90-BDD5-6D53D11C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68" y="889823"/>
            <a:ext cx="6941219" cy="1622088"/>
          </a:xfrm>
          <a:prstGeom prst="rect">
            <a:avLst/>
          </a:prstGeom>
        </p:spPr>
      </p:pic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재고관리 목록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삭제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이력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자재명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구분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재고정보를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자재의 상세정보를 보여주고 해당 자재의 </a:t>
            </a:r>
            <a:r>
              <a:rPr lang="ko-KR" altLang="en-US" sz="1200" dirty="0" err="1">
                <a:sym typeface="Wingdings" panose="05000000000000000000" pitchFamily="2" charset="2"/>
              </a:rPr>
              <a:t>위치별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수량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위치의 총합에 따른 총수량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재고변경에 따른 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비고에 표시한다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삭제버튼을 통해 해당 재고를 초기화 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총수량 링크를 통해 재고의 이력을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F05B7D18-8CDE-4859-9454-A0021D8D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83" y="2988899"/>
            <a:ext cx="5813134" cy="2584787"/>
          </a:xfrm>
          <a:prstGeom prst="rect">
            <a:avLst/>
          </a:prstGeom>
        </p:spPr>
      </p:pic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35" idx="2"/>
            <a:endCxn id="27" idx="0"/>
          </p:cNvCxnSpPr>
          <p:nvPr/>
        </p:nvCxnSpPr>
        <p:spPr>
          <a:xfrm rot="5400000">
            <a:off x="4396571" y="2039738"/>
            <a:ext cx="661240" cy="1237082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5129562" y="1451580"/>
            <a:ext cx="432339" cy="8760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61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자재투입등록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재고목록에서 선택된 재고의 재고투입을 등록한다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en-US" altLang="ko-KR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자재정보 중 재고가 투입될 위치 및 수량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비고를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en-US" altLang="ko-KR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입력한다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투입정보는 해당 자재의 재고가 사용될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사용처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프로젝트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를 선택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 투입수량 입력 시 재고량과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계산하여 투입 후 수량을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저장 시 해당재고는 차감되며 이를 목록에 반영한다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재고관리</a:t>
            </a:r>
            <a:r>
              <a:rPr lang="en-US" altLang="ko-KR" sz="2000" b="1" dirty="0">
                <a:latin typeface="+mj-ea"/>
              </a:rPr>
              <a:t> (MN_014)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AFEFF87-2CAA-4C90-BDD5-6D53D11C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1" y="902999"/>
            <a:ext cx="6941219" cy="162208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4CD5B634-471D-40DB-9956-22A3B1C5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58" y="1583293"/>
            <a:ext cx="3913808" cy="4242844"/>
          </a:xfrm>
          <a:prstGeom prst="rect">
            <a:avLst/>
          </a:prstGeom>
        </p:spPr>
      </p:pic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xmlns="" id="{B8555F20-8484-4B0B-9D30-2A1182298778}"/>
              </a:ext>
            </a:extLst>
          </p:cNvPr>
          <p:cNvCxnSpPr>
            <a:cxnSpLocks/>
            <a:stCxn id="9" idx="2"/>
            <a:endCxn id="21" idx="0"/>
          </p:cNvCxnSpPr>
          <p:nvPr/>
        </p:nvCxnSpPr>
        <p:spPr>
          <a:xfrm rot="5400000">
            <a:off x="4866008" y="288518"/>
            <a:ext cx="185629" cy="2403920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C096111A-01AE-465B-AD18-0B1CC3732E5F}"/>
              </a:ext>
            </a:extLst>
          </p:cNvPr>
          <p:cNvSpPr/>
          <p:nvPr/>
        </p:nvSpPr>
        <p:spPr>
          <a:xfrm>
            <a:off x="5922995" y="1166966"/>
            <a:ext cx="475573" cy="2306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6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재고등록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재고목록에서 선택된 자재의 재고수량을 등록한다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수량</a:t>
            </a:r>
            <a:r>
              <a:rPr lang="en-US" altLang="ko-KR" sz="1200" dirty="0">
                <a:sym typeface="Wingdings" panose="05000000000000000000" pitchFamily="2" charset="2"/>
              </a:rPr>
              <a:t>, Location</a:t>
            </a:r>
            <a:r>
              <a:rPr lang="ko-KR" altLang="en-US" sz="1200" dirty="0">
                <a:sym typeface="Wingdings" panose="05000000000000000000" pitchFamily="2" charset="2"/>
              </a:rPr>
              <a:t>을 </a:t>
            </a:r>
            <a:r>
              <a:rPr lang="ko-KR" altLang="en-US" sz="1200" dirty="0" err="1">
                <a:sym typeface="Wingdings" panose="05000000000000000000" pitchFamily="2" charset="2"/>
              </a:rPr>
              <a:t>필수값으로</a:t>
            </a:r>
            <a:r>
              <a:rPr lang="ko-KR" altLang="en-US" sz="1200" dirty="0">
                <a:sym typeface="Wingdings" panose="05000000000000000000" pitchFamily="2" charset="2"/>
              </a:rPr>
              <a:t> 지정하며 비고를 통해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해당재고 등록에 따른 내용을 작성한다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이미 재고가 </a:t>
            </a:r>
            <a:r>
              <a:rPr lang="ko-KR" altLang="en-US" sz="1200" dirty="0" err="1">
                <a:sym typeface="Wingdings" panose="05000000000000000000" pitchFamily="2" charset="2"/>
              </a:rPr>
              <a:t>존재하는경우</a:t>
            </a:r>
            <a:r>
              <a:rPr lang="ko-KR" altLang="en-US" sz="1200" dirty="0">
                <a:sym typeface="Wingdings" panose="05000000000000000000" pitchFamily="2" charset="2"/>
              </a:rPr>
              <a:t> 등록된 재고로 해당 위치의 재고는 저장된다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자재에 대한 정보는 자재마스터에 구성된 정보를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가져온다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재고관리</a:t>
            </a:r>
            <a:r>
              <a:rPr lang="en-US" altLang="ko-KR" sz="2000" b="1" dirty="0">
                <a:latin typeface="+mj-ea"/>
              </a:rPr>
              <a:t> (MN_014)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AFEFF87-2CAA-4C90-BDD5-6D53D11C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1" y="902999"/>
            <a:ext cx="6941219" cy="16220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D4A8C19-86F1-4B0A-856D-44E0CCCB5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29" y="2525087"/>
            <a:ext cx="4305300" cy="3238500"/>
          </a:xfrm>
          <a:prstGeom prst="rect">
            <a:avLst/>
          </a:prstGeom>
        </p:spPr>
      </p:pic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xmlns="" id="{9CF3A28F-2885-4729-A459-8F9596E75B03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 rot="5400000">
            <a:off x="4756962" y="492092"/>
            <a:ext cx="1135812" cy="2930178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077EF32-815D-4785-990A-33F2270985EF}"/>
              </a:ext>
            </a:extLst>
          </p:cNvPr>
          <p:cNvSpPr/>
          <p:nvPr/>
        </p:nvSpPr>
        <p:spPr>
          <a:xfrm>
            <a:off x="6593439" y="1158577"/>
            <a:ext cx="393035" cy="2306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30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자재마스터 목록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삭제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이력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자재명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구분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규격을 통해 자재마스터를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자재정보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기준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원단가를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공급단가 링크를 통해 해당 자재마스터의 상세내용 및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 err="1">
                <a:sym typeface="Wingdings" panose="05000000000000000000" pitchFamily="2" charset="2"/>
              </a:rPr>
              <a:t>원단가</a:t>
            </a:r>
            <a:r>
              <a:rPr lang="ko-KR" altLang="en-US" sz="1200" dirty="0">
                <a:sym typeface="Wingdings" panose="05000000000000000000" pitchFamily="2" charset="2"/>
              </a:rPr>
              <a:t> 이력을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첨부파일 링크를 통해 등록된 자재마스터의 등록 시 첨부된 파일의 목록을 열람 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자재마스터</a:t>
            </a:r>
            <a:r>
              <a:rPr lang="en-US" altLang="ko-KR" sz="2000" b="1" dirty="0">
                <a:latin typeface="+mj-ea"/>
              </a:rPr>
              <a:t> (MN_015)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10C5410B-9D4B-47CB-9FB2-82B6854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5" y="865382"/>
            <a:ext cx="7052218" cy="16264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BA0E3DC-9B14-4968-925D-E7161595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7" y="3050150"/>
            <a:ext cx="3619063" cy="2327114"/>
          </a:xfrm>
          <a:prstGeom prst="rect">
            <a:avLst/>
          </a:prstGeom>
        </p:spPr>
      </p:pic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xmlns="" id="{4A7C0608-B8B4-40B6-9133-EE3A2CE07E47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 rot="5400000">
            <a:off x="3245546" y="1342773"/>
            <a:ext cx="692231" cy="2722523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2C2BFFF6-684C-4310-8E3B-8C64887785F2}"/>
              </a:ext>
            </a:extLst>
          </p:cNvPr>
          <p:cNvSpPr/>
          <p:nvPr/>
        </p:nvSpPr>
        <p:spPr>
          <a:xfrm>
            <a:off x="4691357" y="1481840"/>
            <a:ext cx="523130" cy="8760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EAE11C4-737B-4937-9386-9DFF6F633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291" y="3429000"/>
            <a:ext cx="2584190" cy="1330729"/>
          </a:xfrm>
          <a:prstGeom prst="rect">
            <a:avLst/>
          </a:prstGeom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xmlns="" id="{BFF3F12C-3F03-41B4-B00E-1481F882A8E5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 rot="16200000" flipH="1">
            <a:off x="5130179" y="2703792"/>
            <a:ext cx="1071081" cy="379334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2DCC7F89-59D4-46A6-B1F4-A12EA7A9AE58}"/>
              </a:ext>
            </a:extLst>
          </p:cNvPr>
          <p:cNvSpPr/>
          <p:nvPr/>
        </p:nvSpPr>
        <p:spPr>
          <a:xfrm>
            <a:off x="5214487" y="1481840"/>
            <a:ext cx="523130" cy="8760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83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등록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자재마스터의 내용을 작성한다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자재의 정보를 작성하고 해당 자재의 원단가를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입력한다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단가 추가를 통해 원가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등록일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비고를 입력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저장한다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원간가를</a:t>
            </a:r>
            <a:r>
              <a:rPr lang="ko-KR" altLang="en-US" sz="1200" dirty="0">
                <a:sym typeface="Wingdings" panose="05000000000000000000" pitchFamily="2" charset="2"/>
              </a:rPr>
              <a:t> 통해 작성된 등록일은 자재마스터 목록의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적용일에 해당 일자를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저장된 자재마스터는 재고관리 목록에 표시된다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자재관리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자재마스터</a:t>
            </a:r>
            <a:r>
              <a:rPr lang="en-US" altLang="ko-KR" sz="2000" b="1" dirty="0">
                <a:latin typeface="+mj-ea"/>
              </a:rPr>
              <a:t> (MN_015)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10C5410B-9D4B-47CB-9FB2-82B6854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5" y="865382"/>
            <a:ext cx="7052218" cy="162647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1006C67-0FD0-4063-AD80-8FC10D9B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2423383"/>
            <a:ext cx="4953000" cy="3569235"/>
          </a:xfrm>
          <a:prstGeom prst="rect">
            <a:avLst/>
          </a:prstGeom>
        </p:spPr>
      </p:pic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xmlns="" id="{A98F15DA-C198-46B7-9AD6-88E6A8632072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 rot="5400000">
            <a:off x="4717027" y="492037"/>
            <a:ext cx="1062420" cy="2800272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1C6174E1-C30C-45BF-ABE2-BF47F046F931}"/>
              </a:ext>
            </a:extLst>
          </p:cNvPr>
          <p:cNvSpPr/>
          <p:nvPr/>
        </p:nvSpPr>
        <p:spPr>
          <a:xfrm>
            <a:off x="6485961" y="1107195"/>
            <a:ext cx="324823" cy="253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07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4. </a:t>
            </a:r>
            <a:r>
              <a:rPr lang="ko-KR" altLang="en-US" sz="2000" b="1" dirty="0">
                <a:latin typeface="+mj-ea"/>
              </a:rPr>
              <a:t>생산관리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공정관리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MN_016)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생산관리 공정관리 등록</a:t>
            </a:r>
            <a:r>
              <a:rPr lang="en-US" altLang="ko-KR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이슈등록 삭제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project no,</a:t>
            </a:r>
            <a:r>
              <a:rPr lang="ko-KR" altLang="en-US" sz="1200" dirty="0">
                <a:sym typeface="Wingdings" panose="05000000000000000000" pitchFamily="2" charset="2"/>
              </a:rPr>
              <a:t>구분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거래처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프로젝트구분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 err="1">
                <a:sym typeface="Wingdings" panose="05000000000000000000" pitchFamily="2" charset="2"/>
              </a:rPr>
              <a:t>제품군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종류</a:t>
            </a:r>
            <a:r>
              <a:rPr lang="en-US" altLang="ko-KR" sz="1200" dirty="0">
                <a:sym typeface="Wingdings" panose="05000000000000000000" pitchFamily="2" charset="2"/>
              </a:rPr>
              <a:t>,PM)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공정관리를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조회된 리스트에서 공정관리 아이콘을 클릭하면 </a:t>
            </a:r>
            <a:r>
              <a:rPr lang="en-US" altLang="ko-KR" sz="1200" dirty="0">
                <a:sym typeface="Wingdings" panose="05000000000000000000" pitchFamily="2" charset="2"/>
              </a:rPr>
              <a:t>pop-up</a:t>
            </a:r>
            <a:r>
              <a:rPr lang="ko-KR" altLang="en-US" sz="1200" dirty="0">
                <a:sym typeface="Wingdings" panose="05000000000000000000" pitchFamily="2" charset="2"/>
              </a:rPr>
              <a:t>창이 호출 된다</a:t>
            </a:r>
            <a:r>
              <a:rPr lang="en-US" altLang="ko-KR" sz="1200" dirty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해당 공정에서 결과값 및 산출물을 입력하면 해당 공정에 따라 공정진행률이 산출된다</a:t>
            </a:r>
            <a:r>
              <a:rPr lang="en-US" altLang="ko-KR" sz="1200" dirty="0">
                <a:sym typeface="Wingdings" panose="05000000000000000000" pitchFamily="2" charset="2"/>
              </a:rPr>
              <a:t>.(</a:t>
            </a:r>
            <a:r>
              <a:rPr lang="ko-KR" altLang="en-US" sz="1200" dirty="0">
                <a:sym typeface="Wingdings" panose="05000000000000000000" pitchFamily="2" charset="2"/>
              </a:rPr>
              <a:t>결과값이 완료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조회된 리스트에서 이슈관리를 클릭하면 </a:t>
            </a:r>
            <a:r>
              <a:rPr lang="en-US" altLang="ko-KR" sz="1200" dirty="0">
                <a:sym typeface="Wingdings" panose="05000000000000000000" pitchFamily="2" charset="2"/>
              </a:rPr>
              <a:t>pop-up </a:t>
            </a:r>
            <a:r>
              <a:rPr lang="ko-KR" altLang="en-US" sz="1200" dirty="0">
                <a:sym typeface="Wingdings" panose="05000000000000000000" pitchFamily="2" charset="2"/>
              </a:rPr>
              <a:t>창이 호출된다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행 추가 버튼을 통해 이슈를 추가 할 수 있으며 삭제 버튼으로 해당 이슈를 삭제 할 수 있다</a:t>
            </a:r>
            <a:r>
              <a:rPr lang="en-US" altLang="ko-KR" sz="1200" dirty="0">
                <a:sym typeface="Wingdings" panose="05000000000000000000" pitchFamily="2" charset="2"/>
              </a:rPr>
              <a:t>. </a:t>
            </a:r>
            <a:r>
              <a:rPr lang="ko-KR" altLang="en-US" sz="1200" dirty="0">
                <a:sym typeface="Wingdings" panose="05000000000000000000" pitchFamily="2" charset="2"/>
              </a:rPr>
              <a:t>유형 발생일 이슈내용 조치내용 및 첨부파일 확인결과를 입력 후 저장한다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1" y="1209830"/>
            <a:ext cx="7167374" cy="1615183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5862731" y="1948935"/>
            <a:ext cx="356838" cy="514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6538213" y="1930744"/>
            <a:ext cx="356838" cy="514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꺾인 연결선 12"/>
          <p:cNvCxnSpPr>
            <a:stCxn id="35" idx="2"/>
            <a:endCxn id="18" idx="0"/>
          </p:cNvCxnSpPr>
          <p:nvPr/>
        </p:nvCxnSpPr>
        <p:spPr>
          <a:xfrm rot="5400000">
            <a:off x="3597833" y="572412"/>
            <a:ext cx="552614" cy="433402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stCxn id="12" idx="2"/>
            <a:endCxn id="23" idx="0"/>
          </p:cNvCxnSpPr>
          <p:nvPr/>
        </p:nvCxnSpPr>
        <p:spPr>
          <a:xfrm rot="5400000">
            <a:off x="3719026" y="2385402"/>
            <a:ext cx="2938084" cy="305712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7" y="3015729"/>
            <a:ext cx="2545964" cy="169908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54" y="5383008"/>
            <a:ext cx="4763297" cy="9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4. </a:t>
            </a:r>
            <a:r>
              <a:rPr lang="ko-KR" altLang="en-US" sz="2000" b="1" dirty="0">
                <a:latin typeface="+mj-ea"/>
              </a:rPr>
              <a:t>생산관리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검수관리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MN_017)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생산관리 검수관리 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project no, </a:t>
            </a:r>
            <a:r>
              <a:rPr lang="ko-KR" altLang="en-US" sz="1200" dirty="0">
                <a:sym typeface="Wingdings" panose="05000000000000000000" pitchFamily="2" charset="2"/>
              </a:rPr>
              <a:t>고객사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제작팀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상태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   해당 검수관리를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조회된 리스트에서 </a:t>
            </a:r>
            <a:r>
              <a:rPr lang="en-US" altLang="ko-KR" sz="1200" dirty="0">
                <a:sym typeface="Wingdings" panose="05000000000000000000" pitchFamily="2" charset="2"/>
              </a:rPr>
              <a:t>No </a:t>
            </a:r>
            <a:r>
              <a:rPr lang="ko-KR" altLang="en-US" sz="1200" dirty="0">
                <a:sym typeface="Wingdings" panose="05000000000000000000" pitchFamily="2" charset="2"/>
              </a:rPr>
              <a:t>링크를 클릭하면 </a:t>
            </a:r>
            <a:r>
              <a:rPr lang="en-US" altLang="ko-KR" sz="1200" dirty="0">
                <a:sym typeface="Wingdings" panose="05000000000000000000" pitchFamily="2" charset="2"/>
              </a:rPr>
              <a:t>pop-up</a:t>
            </a:r>
            <a:r>
              <a:rPr lang="ko-KR" altLang="en-US" sz="1200" dirty="0">
                <a:sym typeface="Wingdings" panose="05000000000000000000" pitchFamily="2" charset="2"/>
              </a:rPr>
              <a:t>창이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호출 된다</a:t>
            </a:r>
            <a:r>
              <a:rPr lang="en-US" altLang="ko-KR" sz="1200" dirty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 버튼을 통해 검수에 따른 결과값 및 산출물을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입력한다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검수에 따른 첨부파일 및 사진을 통해 해당 검수의 내용을 파악할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결재중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결재완료가 아닌 검수보고서는 </a:t>
            </a:r>
            <a:r>
              <a:rPr lang="ko-KR" altLang="en-US" sz="1200" dirty="0" err="1">
                <a:sym typeface="Wingdings" panose="05000000000000000000" pitchFamily="2" charset="2"/>
              </a:rPr>
              <a:t>삭제가능하다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이미 </a:t>
            </a:r>
            <a:r>
              <a:rPr lang="ko-KR" altLang="en-US" sz="1200" dirty="0" err="1">
                <a:sym typeface="Wingdings" panose="05000000000000000000" pitchFamily="2" charset="2"/>
              </a:rPr>
              <a:t>결재완료된</a:t>
            </a:r>
            <a:r>
              <a:rPr lang="ko-KR" altLang="en-US" sz="1200" dirty="0">
                <a:sym typeface="Wingdings" panose="05000000000000000000" pitchFamily="2" charset="2"/>
              </a:rPr>
              <a:t> 검수보고서는 삭제불가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Project No</a:t>
            </a:r>
            <a:r>
              <a:rPr lang="ko-KR" altLang="en-US" sz="1200" dirty="0">
                <a:sym typeface="Wingdings" panose="05000000000000000000" pitchFamily="2" charset="2"/>
              </a:rPr>
              <a:t>를 통해 해당 프로젝트의 상세 정보를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확인할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결재완료 시 보고서의 상세 화면을 통해 결재 내용 및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결재선의 정보를 확인할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F819DC3-4D87-4E51-9CB4-7F57B398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2" y="1151249"/>
            <a:ext cx="7186406" cy="1231223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330DC2C-65F1-437D-B6A2-F4D2B6488129}"/>
              </a:ext>
            </a:extLst>
          </p:cNvPr>
          <p:cNvSpPr/>
          <p:nvPr/>
        </p:nvSpPr>
        <p:spPr>
          <a:xfrm>
            <a:off x="355606" y="1680802"/>
            <a:ext cx="356838" cy="514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12">
            <a:extLst>
              <a:ext uri="{FF2B5EF4-FFF2-40B4-BE49-F238E27FC236}">
                <a16:creationId xmlns:a16="http://schemas.microsoft.com/office/drawing/2014/main" xmlns="" id="{CB9FEC7D-CF7E-4786-8F2E-CF4ECDBF9CEC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 rot="16200000" flipH="1">
            <a:off x="1088850" y="1640156"/>
            <a:ext cx="514180" cy="162383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6F1B0295-FF7F-4840-AF39-71AC63AB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68" y="2709162"/>
            <a:ext cx="3655775" cy="368496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D6D525C6-E689-4AFD-94EF-897000835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35" y="2499921"/>
            <a:ext cx="2799582" cy="3263317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497DBBC8-08BC-417B-84D9-21D66A0A050B}"/>
              </a:ext>
            </a:extLst>
          </p:cNvPr>
          <p:cNvSpPr/>
          <p:nvPr/>
        </p:nvSpPr>
        <p:spPr>
          <a:xfrm>
            <a:off x="709400" y="1680803"/>
            <a:ext cx="474951" cy="514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12">
            <a:extLst>
              <a:ext uri="{FF2B5EF4-FFF2-40B4-BE49-F238E27FC236}">
                <a16:creationId xmlns:a16="http://schemas.microsoft.com/office/drawing/2014/main" xmlns="" id="{2BE76D03-CDEF-4AD3-8A14-D502E2EED656}"/>
              </a:ext>
            </a:extLst>
          </p:cNvPr>
          <p:cNvCxnSpPr>
            <a:cxnSpLocks/>
            <a:stCxn id="25" idx="2"/>
            <a:endCxn id="17" idx="0"/>
          </p:cNvCxnSpPr>
          <p:nvPr/>
        </p:nvCxnSpPr>
        <p:spPr>
          <a:xfrm rot="16200000" flipH="1">
            <a:off x="3176232" y="-34373"/>
            <a:ext cx="304938" cy="476365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프로젝트를 기반으로 목록을 구성한다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예가내역서를 통해 등록된 내용을 통해 재료비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노무비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를 계산한다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경비관리를 통해 등록된 내용을 토대로 경비를 계산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집행률은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재료비</a:t>
            </a:r>
            <a:r>
              <a:rPr lang="en-US" altLang="ko-KR" sz="1200" dirty="0">
                <a:sym typeface="Wingdings" panose="05000000000000000000" pitchFamily="2" charset="2"/>
              </a:rPr>
              <a:t>+</a:t>
            </a:r>
            <a:r>
              <a:rPr lang="ko-KR" altLang="en-US" sz="1200" dirty="0">
                <a:sym typeface="Wingdings" panose="05000000000000000000" pitchFamily="2" charset="2"/>
              </a:rPr>
              <a:t>노무비</a:t>
            </a:r>
            <a:r>
              <a:rPr lang="en-US" altLang="ko-KR" sz="1200" dirty="0">
                <a:sym typeface="Wingdings" panose="05000000000000000000" pitchFamily="2" charset="2"/>
              </a:rPr>
              <a:t>+</a:t>
            </a:r>
            <a:r>
              <a:rPr lang="ko-KR" altLang="en-US" sz="1200" dirty="0">
                <a:sym typeface="Wingdings" panose="05000000000000000000" pitchFamily="2" charset="2"/>
              </a:rPr>
              <a:t>경비</a:t>
            </a:r>
            <a:r>
              <a:rPr lang="en-US" altLang="ko-KR" sz="1200" dirty="0">
                <a:sym typeface="Wingdings" panose="05000000000000000000" pitchFamily="2" charset="2"/>
              </a:rPr>
              <a:t>) /</a:t>
            </a:r>
            <a:r>
              <a:rPr lang="ko-KR" altLang="en-US" sz="1200" dirty="0">
                <a:sym typeface="Wingdings" panose="05000000000000000000" pitchFamily="2" charset="2"/>
              </a:rPr>
              <a:t> 예가내역서 합산금액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을 통해서 백분율을 계산한다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예가내역서 링크를 통해서 해당 프로젝트의 예가내역서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내용을 확인한다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투입원가현황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MN_018)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7B37E46E-2CD4-4AF1-9526-D3BD8BA1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8" y="847499"/>
            <a:ext cx="7061009" cy="13242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4B508F6-6CBB-456B-9F7F-DC1D586FB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41" y="2581275"/>
            <a:ext cx="4442159" cy="2808686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xmlns="" id="{1280F01D-EE85-4851-BBB3-BDD8E8889AD9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 rot="5400000">
            <a:off x="5211288" y="659106"/>
            <a:ext cx="585803" cy="3258535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C60A9FC-455E-4707-823D-DDDD44BA20CA}"/>
              </a:ext>
            </a:extLst>
          </p:cNvPr>
          <p:cNvSpPr/>
          <p:nvPr/>
        </p:nvSpPr>
        <p:spPr>
          <a:xfrm>
            <a:off x="6971044" y="1397098"/>
            <a:ext cx="324823" cy="598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0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프로젝트를 기반으로 목록을 구성한다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예가내역서를 통해 등록된 내용을 통해 </a:t>
            </a:r>
            <a:r>
              <a:rPr lang="ko-KR" altLang="en-US" sz="1200" dirty="0" smtClean="0">
                <a:sym typeface="Wingdings" panose="05000000000000000000" pitchFamily="2" charset="2"/>
              </a:rPr>
              <a:t>재료비를 </a:t>
            </a:r>
            <a:r>
              <a:rPr lang="ko-KR" altLang="en-US" sz="1200" dirty="0">
                <a:sym typeface="Wingdings" panose="05000000000000000000" pitchFamily="2" charset="2"/>
              </a:rPr>
              <a:t>계산한다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ym typeface="Wingdings" panose="05000000000000000000" pitchFamily="2" charset="2"/>
              </a:rPr>
              <a:t>집행률은</a:t>
            </a:r>
            <a:r>
              <a:rPr lang="ko-KR" altLang="en-US" sz="1200" dirty="0" smtClean="0"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재료비</a:t>
            </a:r>
            <a:r>
              <a:rPr lang="en-US" altLang="ko-KR" sz="1200" dirty="0">
                <a:sym typeface="Wingdings" panose="05000000000000000000" pitchFamily="2" charset="2"/>
              </a:rPr>
              <a:t>+</a:t>
            </a:r>
            <a:r>
              <a:rPr lang="ko-KR" altLang="en-US" sz="1200" dirty="0">
                <a:sym typeface="Wingdings" panose="05000000000000000000" pitchFamily="2" charset="2"/>
              </a:rPr>
              <a:t>노무비</a:t>
            </a:r>
            <a:r>
              <a:rPr lang="en-US" altLang="ko-KR" sz="1200" dirty="0">
                <a:sym typeface="Wingdings" panose="05000000000000000000" pitchFamily="2" charset="2"/>
              </a:rPr>
              <a:t>+</a:t>
            </a:r>
            <a:r>
              <a:rPr lang="ko-KR" altLang="en-US" sz="1200" dirty="0">
                <a:sym typeface="Wingdings" panose="05000000000000000000" pitchFamily="2" charset="2"/>
              </a:rPr>
              <a:t>경비</a:t>
            </a:r>
            <a:r>
              <a:rPr lang="en-US" altLang="ko-KR" sz="1200" dirty="0">
                <a:sym typeface="Wingdings" panose="05000000000000000000" pitchFamily="2" charset="2"/>
              </a:rPr>
              <a:t>) /</a:t>
            </a:r>
            <a:r>
              <a:rPr lang="ko-KR" altLang="en-US" sz="1200" dirty="0">
                <a:sym typeface="Wingdings" panose="05000000000000000000" pitchFamily="2" charset="2"/>
              </a:rPr>
              <a:t> 예가내역서 합산금액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을 통해서 백분율을 계산한다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예가내역서 링크를 통해서 해당 프로젝트의 예가내역서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내용을 확인한다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 smtClean="0">
                <a:latin typeface="+mj-ea"/>
              </a:rPr>
              <a:t>_</a:t>
            </a:r>
            <a:r>
              <a:rPr lang="ko-KR" altLang="en-US" sz="2000" b="1" dirty="0" smtClean="0">
                <a:latin typeface="+mj-ea"/>
              </a:rPr>
              <a:t>재료비관리</a:t>
            </a:r>
            <a:r>
              <a:rPr lang="en-US" altLang="ko-KR" sz="2000" b="1" dirty="0" smtClean="0">
                <a:latin typeface="+mj-ea"/>
              </a:rPr>
              <a:t> </a:t>
            </a:r>
            <a:r>
              <a:rPr lang="en-US" altLang="ko-KR" sz="2000" b="1" dirty="0">
                <a:latin typeface="+mj-ea"/>
              </a:rPr>
              <a:t>(</a:t>
            </a:r>
            <a:r>
              <a:rPr lang="en-US" altLang="ko-KR" sz="2000" b="1" dirty="0" smtClean="0">
                <a:latin typeface="+mj-ea"/>
              </a:rPr>
              <a:t>MN_019)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4B508F6-6CBB-456B-9F7F-DC1D586FB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41" y="2581275"/>
            <a:ext cx="4442159" cy="280868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2" y="1020066"/>
            <a:ext cx="6765391" cy="126181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C60A9FC-455E-4707-823D-DDDD44BA20CA}"/>
              </a:ext>
            </a:extLst>
          </p:cNvPr>
          <p:cNvSpPr/>
          <p:nvPr/>
        </p:nvSpPr>
        <p:spPr>
          <a:xfrm>
            <a:off x="6625055" y="1534017"/>
            <a:ext cx="324823" cy="598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xmlns="" id="{1280F01D-EE85-4851-BBB3-BDD8E8889AD9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 rot="5400000">
            <a:off x="5106752" y="900560"/>
            <a:ext cx="448884" cy="2912546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9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5" y="959093"/>
            <a:ext cx="6705600" cy="1249662"/>
          </a:xfrm>
          <a:prstGeom prst="rect">
            <a:avLst/>
          </a:prstGeom>
        </p:spPr>
      </p:pic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프로젝트를 기반으로 목록을 구성한다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예가내역서를 통해 등록된 내용을 통해 </a:t>
            </a:r>
            <a:r>
              <a:rPr lang="ko-KR" altLang="en-US" sz="1200" dirty="0" err="1" smtClean="0">
                <a:sym typeface="Wingdings" panose="05000000000000000000" pitchFamily="2" charset="2"/>
              </a:rPr>
              <a:t>노무비를</a:t>
            </a:r>
            <a:r>
              <a:rPr lang="ko-KR" altLang="en-US" sz="1200" dirty="0" smtClean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계산한다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경비관리를 통해 등록된 내용을 토대로 경비를 계산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집행률은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재료비</a:t>
            </a:r>
            <a:r>
              <a:rPr lang="en-US" altLang="ko-KR" sz="1200" dirty="0">
                <a:sym typeface="Wingdings" panose="05000000000000000000" pitchFamily="2" charset="2"/>
              </a:rPr>
              <a:t>+</a:t>
            </a:r>
            <a:r>
              <a:rPr lang="ko-KR" altLang="en-US" sz="1200" dirty="0">
                <a:sym typeface="Wingdings" panose="05000000000000000000" pitchFamily="2" charset="2"/>
              </a:rPr>
              <a:t>노무비</a:t>
            </a:r>
            <a:r>
              <a:rPr lang="en-US" altLang="ko-KR" sz="1200" dirty="0">
                <a:sym typeface="Wingdings" panose="05000000000000000000" pitchFamily="2" charset="2"/>
              </a:rPr>
              <a:t>+</a:t>
            </a:r>
            <a:r>
              <a:rPr lang="ko-KR" altLang="en-US" sz="1200" dirty="0">
                <a:sym typeface="Wingdings" panose="05000000000000000000" pitchFamily="2" charset="2"/>
              </a:rPr>
              <a:t>경비</a:t>
            </a:r>
            <a:r>
              <a:rPr lang="en-US" altLang="ko-KR" sz="1200" dirty="0">
                <a:sym typeface="Wingdings" panose="05000000000000000000" pitchFamily="2" charset="2"/>
              </a:rPr>
              <a:t>) /</a:t>
            </a:r>
            <a:r>
              <a:rPr lang="ko-KR" altLang="en-US" sz="1200" dirty="0">
                <a:sym typeface="Wingdings" panose="05000000000000000000" pitchFamily="2" charset="2"/>
              </a:rPr>
              <a:t> 예가내역서 합산금액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을 통해서 백분율을 계산한다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예가내역서 링크를 통해서 해당 프로젝트의 예가내역서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내용을 확인한다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 smtClean="0">
                <a:latin typeface="+mj-ea"/>
              </a:rPr>
              <a:t>_</a:t>
            </a:r>
            <a:r>
              <a:rPr lang="ko-KR" altLang="en-US" sz="2000" b="1" dirty="0" err="1" smtClean="0">
                <a:latin typeface="+mj-ea"/>
              </a:rPr>
              <a:t>노무비관리</a:t>
            </a:r>
            <a:r>
              <a:rPr lang="en-US" altLang="ko-KR" sz="2000" b="1" dirty="0" smtClean="0">
                <a:latin typeface="+mj-ea"/>
              </a:rPr>
              <a:t> </a:t>
            </a:r>
            <a:r>
              <a:rPr lang="en-US" altLang="ko-KR" sz="2000" b="1" dirty="0">
                <a:latin typeface="+mj-ea"/>
              </a:rPr>
              <a:t>(</a:t>
            </a:r>
            <a:r>
              <a:rPr lang="en-US" altLang="ko-KR" sz="2000" b="1" dirty="0" smtClean="0">
                <a:latin typeface="+mj-ea"/>
              </a:rPr>
              <a:t>MN_020)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4B508F6-6CBB-456B-9F7F-DC1D586FB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41" y="2581275"/>
            <a:ext cx="4442159" cy="2808686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xmlns="" id="{1280F01D-EE85-4851-BBB3-BDD8E8889AD9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 rot="5400000">
            <a:off x="5097494" y="814088"/>
            <a:ext cx="544614" cy="2989760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C60A9FC-455E-4707-823D-DDDD44BA20CA}"/>
              </a:ext>
            </a:extLst>
          </p:cNvPr>
          <p:cNvSpPr/>
          <p:nvPr/>
        </p:nvSpPr>
        <p:spPr>
          <a:xfrm>
            <a:off x="6702269" y="1438287"/>
            <a:ext cx="324823" cy="598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4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911" y="186504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>
                <a:solidFill>
                  <a:schemeClr val="tx1"/>
                </a:solidFill>
                <a:latin typeface="+mj-lt"/>
              </a:rPr>
              <a:t>1. </a:t>
            </a:r>
            <a:r>
              <a:rPr lang="ko-KR" altLang="en-US" sz="2400" b="1">
                <a:solidFill>
                  <a:schemeClr val="tx1"/>
                </a:solidFill>
                <a:latin typeface="+mj-lt"/>
              </a:rPr>
              <a:t>시스템 개요</a:t>
            </a:r>
            <a:endParaRPr lang="ko-KR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911" y="1328634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en-US" altLang="ko-KR" sz="2000" b="1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개요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FA5965-A1EF-4345-80A3-8079E5B64FC5}"/>
              </a:ext>
            </a:extLst>
          </p:cNvPr>
          <p:cNvSpPr txBox="1"/>
          <p:nvPr/>
        </p:nvSpPr>
        <p:spPr>
          <a:xfrm>
            <a:off x="604007" y="2053822"/>
            <a:ext cx="9731230" cy="339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ｏ"/>
            </a:pP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다인산업기계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㈜는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1990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설립이래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30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년동안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최선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이라는 기업 이념을 중심으로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호이스트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식 천장크레인 및 산업용 기계 구조물 제작에 끊임없는 노력과 도전 정신으로 성장해가고 있습니다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ｏ"/>
            </a:pP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수주 예상 프로젝트의 정확한 강도 계산에 의한 견적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산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출 및 예가 내역서 등록 및 이력관리로 업무 효율성 증대</a:t>
            </a:r>
            <a:endParaRPr lang="en-US" altLang="ko-KR" sz="1200" kern="0" spc="0" dirty="0" smtClean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ｏ"/>
            </a:pP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수주에서 제작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납품 까지 일련의 과정을 종합적으로 관리 하고 예가 내역서 산출 기준으로 원가를 집행하여 수주 프로젝트의 일정관리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이슈관리 및 원가 투입관리를 제공</a:t>
            </a:r>
            <a:endParaRPr lang="en-US" altLang="ko-KR" sz="1200" kern="0" spc="0" dirty="0" smtClean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ｏ"/>
            </a:pP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시스템을 통해 발주관리 및 자재마스터를 관리하여 입고자재의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현장투입및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재고관리 자재손실 및 예측재고 파악으로 비용을 절감</a:t>
            </a:r>
            <a:endParaRPr lang="en-US" altLang="ko-KR" sz="1200" kern="0" spc="0" dirty="0" smtClean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ｏ"/>
            </a:pP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납품이 후 고객지원</a:t>
            </a:r>
            <a:r>
              <a:rPr lang="en-US" altLang="ko-KR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문제점</a:t>
            </a:r>
            <a:r>
              <a:rPr lang="en-US" altLang="ko-KR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요청사항</a:t>
            </a:r>
            <a:r>
              <a:rPr lang="en-US" altLang="ko-KR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내역을 작성</a:t>
            </a:r>
            <a:r>
              <a:rPr lang="en-US" altLang="ko-KR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관리함으로써 문제에 대한 </a:t>
            </a:r>
            <a:r>
              <a:rPr lang="ko-KR" altLang="en-US" sz="12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인식및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개선이력관리 문제점 재발방지를 위한 기초데이터로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활용 하여 제작 품질 향상 및 비용절감을 기대</a:t>
            </a:r>
            <a:endParaRPr lang="en-US" altLang="ko-KR" sz="12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ｏ"/>
            </a:pP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수주 프로젝트의 투입원가 관리를 통해 재료비</a:t>
            </a:r>
            <a:r>
              <a:rPr lang="en-US" altLang="ko-KR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2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노무비</a:t>
            </a:r>
            <a:r>
              <a:rPr lang="en-US" altLang="ko-KR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2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경비를 실시간 자동 집계 </a:t>
            </a:r>
            <a:endParaRPr lang="en-US" altLang="ko-KR" sz="12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716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프로젝트를 기반으로 목록을 구성한다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 번호를 통해서 해당 프로젝트의 상세 정보를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열람할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제목을 통해 해당 프로젝트의 연관 경비관리 목록을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경비관리를 통해 등록된 내용 중 결재 완료된 내용을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통해 정산금액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카드사용액 등의 정보로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  <a:br>
              <a:rPr lang="en-US" altLang="ko-KR" sz="1200" dirty="0">
                <a:sym typeface="Wingdings" panose="05000000000000000000" pitchFamily="2" charset="2"/>
              </a:rPr>
            </a:br>
            <a:endParaRPr lang="en-US" altLang="ko-KR" sz="1200" dirty="0"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경비현황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MN_021)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AB25412-4C75-43CF-B241-79595584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7" y="845224"/>
            <a:ext cx="7071267" cy="14503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44EC0BA-7942-411D-97D4-1F2DE5F2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598604"/>
            <a:ext cx="5686425" cy="2205077"/>
          </a:xfrm>
          <a:prstGeom prst="rect">
            <a:avLst/>
          </a:prstGeom>
        </p:spPr>
      </p:pic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xmlns="" id="{C8FCF576-906A-479A-9BAE-450777BA1D5C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>
          <a:xfrm rot="16200000" flipH="1">
            <a:off x="3609199" y="2212064"/>
            <a:ext cx="495511" cy="277568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F269C302-126B-4E1A-B377-15897B90485D}"/>
              </a:ext>
            </a:extLst>
          </p:cNvPr>
          <p:cNvSpPr/>
          <p:nvPr/>
        </p:nvSpPr>
        <p:spPr>
          <a:xfrm>
            <a:off x="3054839" y="1504719"/>
            <a:ext cx="1326661" cy="598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911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경비관리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 번호를 통해서 해당 프로젝트의 상세 정보를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열람할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프로젝트에 관련된 경비 목록을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제목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경비관리 버튼을 통해 화면을 호출한다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경비현황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MN_021)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AB25412-4C75-43CF-B241-79595584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7" y="845224"/>
            <a:ext cx="7071267" cy="1450301"/>
          </a:xfrm>
          <a:prstGeom prst="rect">
            <a:avLst/>
          </a:prstGeom>
        </p:spPr>
      </p:pic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xmlns="" id="{C8FCF576-906A-479A-9BAE-450777BA1D5C}"/>
              </a:ext>
            </a:extLst>
          </p:cNvPr>
          <p:cNvCxnSpPr>
            <a:cxnSpLocks/>
            <a:stCxn id="17" idx="2"/>
          </p:cNvCxnSpPr>
          <p:nvPr/>
        </p:nvCxnSpPr>
        <p:spPr>
          <a:xfrm rot="16200000" flipH="1">
            <a:off x="3609199" y="2212064"/>
            <a:ext cx="495511" cy="277568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F269C302-126B-4E1A-B377-15897B90485D}"/>
              </a:ext>
            </a:extLst>
          </p:cNvPr>
          <p:cNvSpPr/>
          <p:nvPr/>
        </p:nvSpPr>
        <p:spPr>
          <a:xfrm>
            <a:off x="3054839" y="1504719"/>
            <a:ext cx="1326661" cy="598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06D539A-B914-4978-AF66-2AD29894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598604"/>
            <a:ext cx="5686425" cy="220507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EC095A3C-3326-4FB3-A54C-1B89CA0289CB}"/>
              </a:ext>
            </a:extLst>
          </p:cNvPr>
          <p:cNvSpPr/>
          <p:nvPr/>
        </p:nvSpPr>
        <p:spPr>
          <a:xfrm>
            <a:off x="6654398" y="1146700"/>
            <a:ext cx="384286" cy="1906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xmlns="" id="{047BE3D7-DFAC-4B38-8CE4-4289C7CBD27E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rot="5400000">
            <a:off x="4790518" y="542580"/>
            <a:ext cx="1261245" cy="2850803"/>
          </a:xfrm>
          <a:prstGeom prst="bentConnector3">
            <a:avLst>
              <a:gd name="adj1" fmla="val 80963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10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경비신청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해당 프로젝트의 경비를 등록한다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경비의 신청번호는 자동으로 </a:t>
            </a:r>
            <a:r>
              <a:rPr lang="ko-KR" altLang="en-US" sz="1200" dirty="0" err="1">
                <a:sym typeface="Wingdings" panose="05000000000000000000" pitchFamily="2" charset="2"/>
              </a:rPr>
              <a:t>채번된다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해당 프로젝트의 정보 및 기타 경비관련 상세내용을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입력한다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행추가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행삭제를 통해 해당 경비의 상세 내용 및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금액을 작성한다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경비정보는 </a:t>
            </a:r>
            <a:r>
              <a:rPr lang="ko-KR" altLang="en-US" sz="1200" dirty="0" err="1">
                <a:sym typeface="Wingdings" panose="05000000000000000000" pitchFamily="2" charset="2"/>
              </a:rPr>
              <a:t>작성중</a:t>
            </a:r>
            <a:r>
              <a:rPr lang="ko-KR" altLang="en-US" sz="1200" dirty="0">
                <a:sym typeface="Wingdings" panose="05000000000000000000" pitchFamily="2" charset="2"/>
              </a:rPr>
              <a:t> 상태로 표시되며 결재 진행여부에 따라 각기 </a:t>
            </a:r>
            <a:r>
              <a:rPr lang="ko-KR" altLang="en-US" sz="1200" dirty="0" err="1">
                <a:sym typeface="Wingdings" panose="05000000000000000000" pitchFamily="2" charset="2"/>
              </a:rPr>
              <a:t>상태값이</a:t>
            </a:r>
            <a:r>
              <a:rPr lang="ko-KR" altLang="en-US" sz="1200" dirty="0">
                <a:sym typeface="Wingdings" panose="05000000000000000000" pitchFamily="2" charset="2"/>
              </a:rPr>
              <a:t> 변경된다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결재완료 시 해당 프로젝트의 경비금액에 </a:t>
            </a:r>
            <a:r>
              <a:rPr lang="ko-KR" altLang="en-US" sz="1200" dirty="0" err="1">
                <a:sym typeface="Wingdings" panose="05000000000000000000" pitchFamily="2" charset="2"/>
              </a:rPr>
              <a:t>표함된다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경비현황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MN_021)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06D539A-B914-4978-AF66-2AD29894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853888"/>
            <a:ext cx="7058025" cy="273695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4640584-9830-4592-B9A2-663A9A849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33" y="2378901"/>
            <a:ext cx="4487287" cy="3397197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xmlns="" id="{696B7142-3F76-4212-AA05-D478553C4663}"/>
              </a:ext>
            </a:extLst>
          </p:cNvPr>
          <p:cNvCxnSpPr>
            <a:cxnSpLocks/>
            <a:stCxn id="14" idx="2"/>
            <a:endCxn id="5" idx="0"/>
          </p:cNvCxnSpPr>
          <p:nvPr/>
        </p:nvCxnSpPr>
        <p:spPr>
          <a:xfrm rot="5400000">
            <a:off x="4798786" y="164683"/>
            <a:ext cx="642210" cy="3786227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856E46A-58EF-43A2-9D8E-7CB8CDD8E353}"/>
              </a:ext>
            </a:extLst>
          </p:cNvPr>
          <p:cNvSpPr/>
          <p:nvPr/>
        </p:nvSpPr>
        <p:spPr>
          <a:xfrm>
            <a:off x="6820861" y="1526966"/>
            <a:ext cx="384286" cy="209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382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경비신청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상태 링크를 통해 해당 결재의 결재선을 확인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대상문서의 상세 정보를 열람할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원가관리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경비현황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MN_021)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06D539A-B914-4978-AF66-2AD29894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853888"/>
            <a:ext cx="7058025" cy="2736955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xmlns="" id="{696B7142-3F76-4212-AA05-D478553C4663}"/>
              </a:ext>
            </a:extLst>
          </p:cNvPr>
          <p:cNvCxnSpPr>
            <a:cxnSpLocks/>
            <a:stCxn id="14" idx="2"/>
            <a:endCxn id="4" idx="0"/>
          </p:cNvCxnSpPr>
          <p:nvPr/>
        </p:nvCxnSpPr>
        <p:spPr>
          <a:xfrm rot="5400000">
            <a:off x="4789173" y="421946"/>
            <a:ext cx="604286" cy="3729077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856E46A-58EF-43A2-9D8E-7CB8CDD8E353}"/>
              </a:ext>
            </a:extLst>
          </p:cNvPr>
          <p:cNvSpPr/>
          <p:nvPr/>
        </p:nvSpPr>
        <p:spPr>
          <a:xfrm>
            <a:off x="6763711" y="1774616"/>
            <a:ext cx="384286" cy="209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213F5C5-60DB-4696-8A16-1B4A1ACD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63" y="2588627"/>
            <a:ext cx="3786228" cy="26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8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중고관리 내용을 토대로 </a:t>
            </a:r>
            <a:r>
              <a:rPr lang="ko-KR" altLang="en-US" sz="1200" dirty="0" err="1">
                <a:sym typeface="Wingdings" panose="05000000000000000000" pitchFamily="2" charset="2"/>
              </a:rPr>
              <a:t>장비명</a:t>
            </a:r>
            <a:r>
              <a:rPr lang="ko-KR" altLang="en-US" sz="1200" dirty="0">
                <a:sym typeface="Wingdings" panose="05000000000000000000" pitchFamily="2" charset="2"/>
              </a:rPr>
              <a:t> 및 매입현황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 err="1">
                <a:sym typeface="Wingdings" panose="05000000000000000000" pitchFamily="2" charset="2"/>
              </a:rPr>
              <a:t>판매현황등의</a:t>
            </a:r>
            <a:r>
              <a:rPr lang="ko-KR" altLang="en-US" sz="1200" dirty="0">
                <a:sym typeface="Wingdings" panose="05000000000000000000" pitchFamily="2" charset="2"/>
              </a:rPr>
              <a:t> 정보를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장비명</a:t>
            </a:r>
            <a:r>
              <a:rPr lang="ko-KR" altLang="en-US" sz="1200" dirty="0">
                <a:sym typeface="Wingdings" panose="05000000000000000000" pitchFamily="2" charset="2"/>
              </a:rPr>
              <a:t> 링크를 통해서 해당하는 중고관리 목록을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중고관리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중고관리현황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D515683-86C1-492A-9AD6-B59BAC7B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1" y="856732"/>
            <a:ext cx="7021338" cy="86729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8506591-4929-4443-BD46-E5A461B9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2858806"/>
            <a:ext cx="6619875" cy="1280887"/>
          </a:xfrm>
          <a:prstGeom prst="rect">
            <a:avLst/>
          </a:prstGeom>
        </p:spPr>
      </p:pic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xmlns="" id="{00C9E28C-A3F6-44B7-83B9-A94B006B8AB3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>
          <a:xfrm rot="16200000" flipH="1">
            <a:off x="1667384" y="692377"/>
            <a:ext cx="1163356" cy="3169502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52C23CB-581B-4CF3-94BA-C87C639AF998}"/>
              </a:ext>
            </a:extLst>
          </p:cNvPr>
          <p:cNvSpPr/>
          <p:nvPr/>
        </p:nvSpPr>
        <p:spPr>
          <a:xfrm>
            <a:off x="323916" y="1485725"/>
            <a:ext cx="680789" cy="209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3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중고관리 내용을 토대로 </a:t>
            </a:r>
            <a:r>
              <a:rPr lang="ko-KR" altLang="en-US" sz="1200" dirty="0" err="1">
                <a:sym typeface="Wingdings" panose="05000000000000000000" pitchFamily="2" charset="2"/>
              </a:rPr>
              <a:t>장비명</a:t>
            </a:r>
            <a:r>
              <a:rPr lang="ko-KR" altLang="en-US" sz="1200" dirty="0">
                <a:sym typeface="Wingdings" panose="05000000000000000000" pitchFamily="2" charset="2"/>
              </a:rPr>
              <a:t> 및 매입현황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 err="1">
                <a:sym typeface="Wingdings" panose="05000000000000000000" pitchFamily="2" charset="2"/>
              </a:rPr>
              <a:t>판매현황등의</a:t>
            </a:r>
            <a:r>
              <a:rPr lang="ko-KR" altLang="en-US" sz="1200" dirty="0">
                <a:sym typeface="Wingdings" panose="05000000000000000000" pitchFamily="2" charset="2"/>
              </a:rPr>
              <a:t> 정보를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장비명</a:t>
            </a:r>
            <a:r>
              <a:rPr lang="ko-KR" altLang="en-US" sz="1200" dirty="0">
                <a:sym typeface="Wingdings" panose="05000000000000000000" pitchFamily="2" charset="2"/>
              </a:rPr>
              <a:t> 링크를 통해서 해당하는 중고관리 상세내용을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이미지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수리내역 링크를 통해 해당 첨부파일 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중고관리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중고관리 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8506591-4929-4443-BD46-E5A461B9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858556"/>
            <a:ext cx="7032721" cy="136076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57A22E4-3D39-43AF-9880-3B763D87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3" y="2845791"/>
            <a:ext cx="3679645" cy="2423718"/>
          </a:xfrm>
          <a:prstGeom prst="rect">
            <a:avLst/>
          </a:prstGeom>
        </p:spPr>
      </p:pic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xmlns="" id="{8B82B93B-5AAC-4A90-A769-92E7360744B0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rot="16200000" flipH="1">
            <a:off x="1012609" y="1658124"/>
            <a:ext cx="844744" cy="1530589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B6468F9D-65BF-444F-A66A-D67E38B9BB58}"/>
              </a:ext>
            </a:extLst>
          </p:cNvPr>
          <p:cNvSpPr/>
          <p:nvPr/>
        </p:nvSpPr>
        <p:spPr>
          <a:xfrm>
            <a:off x="388369" y="1629504"/>
            <a:ext cx="562635" cy="371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FB2F7845-BA61-4585-8DFD-22050FAAC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074" y="2348982"/>
            <a:ext cx="1827045" cy="940837"/>
          </a:xfrm>
          <a:prstGeom prst="rect">
            <a:avLst/>
          </a:prstGeom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xmlns="" id="{35CE1489-971A-42CE-B15D-054724FFD1A6}"/>
              </a:ext>
            </a:extLst>
          </p:cNvPr>
          <p:cNvCxnSpPr>
            <a:cxnSpLocks/>
            <a:stCxn id="19" idx="2"/>
            <a:endCxn id="10" idx="0"/>
          </p:cNvCxnSpPr>
          <p:nvPr/>
        </p:nvCxnSpPr>
        <p:spPr>
          <a:xfrm rot="16200000" flipH="1">
            <a:off x="4166660" y="864045"/>
            <a:ext cx="358860" cy="2611013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935BDA5-6DBF-4D83-9852-76556B522D5D}"/>
              </a:ext>
            </a:extLst>
          </p:cNvPr>
          <p:cNvSpPr/>
          <p:nvPr/>
        </p:nvSpPr>
        <p:spPr>
          <a:xfrm>
            <a:off x="2896224" y="1618579"/>
            <a:ext cx="288720" cy="371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xmlns="" id="{0D7BE7F5-D9E1-46C4-A9CF-A18F3004F5D5}"/>
              </a:ext>
            </a:extLst>
          </p:cNvPr>
          <p:cNvCxnSpPr>
            <a:cxnSpLocks/>
            <a:stCxn id="21" idx="2"/>
            <a:endCxn id="10" idx="0"/>
          </p:cNvCxnSpPr>
          <p:nvPr/>
        </p:nvCxnSpPr>
        <p:spPr>
          <a:xfrm rot="5400000">
            <a:off x="5583626" y="2069019"/>
            <a:ext cx="347935" cy="211991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596FAB98-1544-47C6-ABCD-1A931D4BEF8B}"/>
              </a:ext>
            </a:extLst>
          </p:cNvPr>
          <p:cNvSpPr/>
          <p:nvPr/>
        </p:nvSpPr>
        <p:spPr>
          <a:xfrm>
            <a:off x="5719228" y="1629504"/>
            <a:ext cx="288720" cy="371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068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중고관리 내용을 토대로 </a:t>
            </a:r>
            <a:r>
              <a:rPr lang="ko-KR" altLang="en-US" sz="1200" dirty="0" err="1">
                <a:sym typeface="Wingdings" panose="05000000000000000000" pitchFamily="2" charset="2"/>
              </a:rPr>
              <a:t>장비명</a:t>
            </a:r>
            <a:r>
              <a:rPr lang="ko-KR" altLang="en-US" sz="1200" dirty="0">
                <a:sym typeface="Wingdings" panose="05000000000000000000" pitchFamily="2" charset="2"/>
              </a:rPr>
              <a:t> 및 매입현황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 err="1">
                <a:sym typeface="Wingdings" panose="05000000000000000000" pitchFamily="2" charset="2"/>
              </a:rPr>
              <a:t>판매현황등의</a:t>
            </a:r>
            <a:r>
              <a:rPr lang="ko-KR" altLang="en-US" sz="1200" dirty="0">
                <a:sym typeface="Wingdings" panose="05000000000000000000" pitchFamily="2" charset="2"/>
              </a:rPr>
              <a:t> 정보를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장비명</a:t>
            </a:r>
            <a:r>
              <a:rPr lang="ko-KR" altLang="en-US" sz="1200" dirty="0">
                <a:sym typeface="Wingdings" panose="05000000000000000000" pitchFamily="2" charset="2"/>
              </a:rPr>
              <a:t> 링크를 통해서 해당하는 중고관리 상세내용을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이미지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수리내역 링크를 통해 해당 첨부파일 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상태영역의 링크를 통해서 해당 중고관리의 결재선 및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결재진행현황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결재결과를 확인 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중고관리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중고관리 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FDF2826-E602-49B9-91AA-2BCEF652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4397"/>
            <a:ext cx="7076463" cy="1374928"/>
          </a:xfrm>
          <a:prstGeom prst="rect">
            <a:avLst/>
          </a:prstGeom>
        </p:spPr>
      </p:pic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xmlns="" id="{7D442A8B-C082-4B84-9A83-EF0F3D19B5E0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>
          <a:xfrm rot="5400000">
            <a:off x="5201129" y="785334"/>
            <a:ext cx="671121" cy="3123095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37A1CC9E-C74B-4224-800A-2F4AFD94E941}"/>
              </a:ext>
            </a:extLst>
          </p:cNvPr>
          <p:cNvSpPr/>
          <p:nvPr/>
        </p:nvSpPr>
        <p:spPr>
          <a:xfrm>
            <a:off x="6886878" y="1639778"/>
            <a:ext cx="422715" cy="371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E4939EE-A676-403B-AA43-E26870930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82" y="2682442"/>
            <a:ext cx="4241718" cy="2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등록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매입정보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장비번호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구분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 err="1">
                <a:sym typeface="Wingdings" panose="05000000000000000000" pitchFamily="2" charset="2"/>
              </a:rPr>
              <a:t>매입처</a:t>
            </a:r>
            <a:r>
              <a:rPr lang="en-US" altLang="ko-KR" sz="1200" dirty="0">
                <a:sym typeface="Wingdings" panose="05000000000000000000" pitchFamily="2" charset="2"/>
              </a:rPr>
              <a:t>, Location </a:t>
            </a:r>
            <a:r>
              <a:rPr lang="ko-KR" altLang="en-US" sz="1200" dirty="0">
                <a:sym typeface="Wingdings" panose="05000000000000000000" pitchFamily="2" charset="2"/>
              </a:rPr>
              <a:t>등</a:t>
            </a:r>
            <a:r>
              <a:rPr lang="en-US" altLang="ko-KR" sz="1200" dirty="0">
                <a:sym typeface="Wingdings" panose="05000000000000000000" pitchFamily="2" charset="2"/>
              </a:rPr>
              <a:t>),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장비상세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중량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양정</a:t>
            </a:r>
            <a:r>
              <a:rPr lang="en-US" altLang="ko-KR" sz="1200" dirty="0">
                <a:sym typeface="Wingdings" panose="05000000000000000000" pitchFamily="2" charset="2"/>
              </a:rPr>
              <a:t>, SPAN, </a:t>
            </a:r>
            <a:r>
              <a:rPr lang="ko-KR" altLang="en-US" sz="1200" dirty="0" err="1">
                <a:sym typeface="Wingdings" panose="05000000000000000000" pitchFamily="2" charset="2"/>
              </a:rPr>
              <a:t>목높이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길이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휠베이스</a:t>
            </a:r>
            <a:r>
              <a:rPr lang="ko-KR" altLang="en-US" sz="1200" dirty="0">
                <a:sym typeface="Wingdings" panose="05000000000000000000" pitchFamily="2" charset="2"/>
              </a:rPr>
              <a:t> 등</a:t>
            </a:r>
            <a:r>
              <a:rPr lang="en-US" altLang="ko-KR" sz="1200" dirty="0">
                <a:sym typeface="Wingdings" panose="05000000000000000000" pitchFamily="2" charset="2"/>
              </a:rPr>
              <a:t>),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수리정보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수리내역 및 금액</a:t>
            </a:r>
            <a:r>
              <a:rPr lang="en-US" altLang="ko-KR" sz="1200" dirty="0">
                <a:sym typeface="Wingdings" panose="05000000000000000000" pitchFamily="2" charset="2"/>
              </a:rPr>
              <a:t>), </a:t>
            </a:r>
            <a:r>
              <a:rPr lang="ko-KR" altLang="en-US" sz="1200" dirty="0" err="1">
                <a:sym typeface="Wingdings" panose="05000000000000000000" pitchFamily="2" charset="2"/>
              </a:rPr>
              <a:t>판매정보등의</a:t>
            </a:r>
            <a:r>
              <a:rPr lang="ko-KR" altLang="en-US" sz="1200" dirty="0">
                <a:sym typeface="Wingdings" panose="05000000000000000000" pitchFamily="2" charset="2"/>
              </a:rPr>
              <a:t> 정보를 입력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저장한다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저장된 중고관리 내용은 목록에 추가된다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결재상신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 err="1">
                <a:sym typeface="Wingdings" panose="05000000000000000000" pitchFamily="2" charset="2"/>
              </a:rPr>
              <a:t>진행시</a:t>
            </a:r>
            <a:r>
              <a:rPr lang="ko-KR" altLang="en-US" sz="1200" dirty="0">
                <a:sym typeface="Wingdings" panose="05000000000000000000" pitchFamily="2" charset="2"/>
              </a:rPr>
              <a:t> 결재 영역에 해당 결재관련 정보를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장비번호는 시스템에서 자동으로 </a:t>
            </a:r>
            <a:r>
              <a:rPr lang="ko-KR" altLang="en-US" sz="1200" dirty="0" err="1">
                <a:sym typeface="Wingdings" panose="05000000000000000000" pitchFamily="2" charset="2"/>
              </a:rPr>
              <a:t>채번한다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결재중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결재완료된</a:t>
            </a:r>
            <a:r>
              <a:rPr lang="ko-KR" altLang="en-US" sz="1200" dirty="0">
                <a:sym typeface="Wingdings" panose="05000000000000000000" pitchFamily="2" charset="2"/>
              </a:rPr>
              <a:t> 내용은 삭제가 불가하다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중고관리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중고관리 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FDF2826-E602-49B9-91AA-2BCEF652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4397"/>
            <a:ext cx="7076463" cy="1374928"/>
          </a:xfrm>
          <a:prstGeom prst="rect">
            <a:avLst/>
          </a:prstGeom>
        </p:spPr>
      </p:pic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xmlns="" id="{7D442A8B-C082-4B84-9A83-EF0F3D19B5E0}"/>
              </a:ext>
            </a:extLst>
          </p:cNvPr>
          <p:cNvCxnSpPr>
            <a:cxnSpLocks/>
            <a:stCxn id="23" idx="2"/>
            <a:endCxn id="5" idx="0"/>
          </p:cNvCxnSpPr>
          <p:nvPr/>
        </p:nvCxnSpPr>
        <p:spPr>
          <a:xfrm rot="5400000">
            <a:off x="4759318" y="403388"/>
            <a:ext cx="973819" cy="2865816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37A1CC9E-C74B-4224-800A-2F4AFD94E941}"/>
              </a:ext>
            </a:extLst>
          </p:cNvPr>
          <p:cNvSpPr/>
          <p:nvPr/>
        </p:nvSpPr>
        <p:spPr>
          <a:xfrm>
            <a:off x="6520339" y="1139662"/>
            <a:ext cx="317592" cy="209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9CC08FE-1E85-46E5-9BE5-1003C325F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6" y="2323206"/>
            <a:ext cx="5926105" cy="3903423"/>
          </a:xfrm>
          <a:prstGeom prst="rect">
            <a:avLst/>
          </a:prstGeom>
        </p:spPr>
      </p:pic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Text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Text2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Text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5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Text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Text8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Text9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Text10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1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12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Text1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Text1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Text15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HTMLText1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HTMLText1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HTMLText18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HTMLText19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HTMLText20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HTMLText2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HTMLText22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HTMLText2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HTMLText2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HTMLText25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HTMLText2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HTMLText2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HTMLText28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HTMLText29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HTMLText30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HTMLText3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81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/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고객지원 조회를 통해 등록된 정보를 취합하여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링크를 통해 링크에 해당하는 고객관리 조회 목록을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고객지원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고객지원현황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MN_023)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xmlns="" id="{7D442A8B-C082-4B84-9A83-EF0F3D19B5E0}"/>
              </a:ext>
            </a:extLst>
          </p:cNvPr>
          <p:cNvCxnSpPr>
            <a:cxnSpLocks/>
            <a:stCxn id="23" idx="2"/>
            <a:endCxn id="8" idx="0"/>
          </p:cNvCxnSpPr>
          <p:nvPr/>
        </p:nvCxnSpPr>
        <p:spPr>
          <a:xfrm rot="5400000">
            <a:off x="3152269" y="2258326"/>
            <a:ext cx="1436284" cy="309962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AF19519-5972-475F-99E2-8374E742B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6" y="845387"/>
            <a:ext cx="7080094" cy="8497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1119C67-35B4-49C4-B4CE-8128AEFB9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" y="3131449"/>
            <a:ext cx="6734175" cy="128994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37A1CC9E-C74B-4224-800A-2F4AFD94E941}"/>
              </a:ext>
            </a:extLst>
          </p:cNvPr>
          <p:cNvSpPr/>
          <p:nvPr/>
        </p:nvSpPr>
        <p:spPr>
          <a:xfrm>
            <a:off x="754633" y="1520222"/>
            <a:ext cx="6541518" cy="174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664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/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고객지원 내용을 토대로 프로젝트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고개사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 err="1">
                <a:sym typeface="Wingdings" panose="05000000000000000000" pitchFamily="2" charset="2"/>
              </a:rPr>
              <a:t>비용등의</a:t>
            </a:r>
            <a:r>
              <a:rPr lang="ko-KR" altLang="en-US" sz="1200" dirty="0">
                <a:sym typeface="Wingdings" panose="05000000000000000000" pitchFamily="2" charset="2"/>
              </a:rPr>
              <a:t> 정보를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No</a:t>
            </a:r>
            <a:r>
              <a:rPr lang="ko-KR" altLang="en-US" sz="1200" dirty="0">
                <a:sym typeface="Wingdings" panose="05000000000000000000" pitchFamily="2" charset="2"/>
              </a:rPr>
              <a:t> 링크를 통해서 해당하는 고객지원 상세내용을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고객지원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고객지원조회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1119C67-35B4-49C4-B4CE-8128AEFB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856197"/>
            <a:ext cx="7066481" cy="135360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62C48F8-2BE6-405D-B380-7119DBB9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66" y="2454809"/>
            <a:ext cx="3862011" cy="3314700"/>
          </a:xfrm>
          <a:prstGeom prst="rect">
            <a:avLst/>
          </a:prstGeom>
        </p:spPr>
      </p:pic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xmlns="" id="{3DD464FB-0D2B-4245-B331-FBC49853CC1D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16200000" flipH="1">
            <a:off x="2100786" y="619022"/>
            <a:ext cx="426643" cy="3244929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C393D4CD-D585-41BD-A622-549A11552790}"/>
              </a:ext>
            </a:extLst>
          </p:cNvPr>
          <p:cNvSpPr/>
          <p:nvPr/>
        </p:nvSpPr>
        <p:spPr>
          <a:xfrm>
            <a:off x="464837" y="1687252"/>
            <a:ext cx="453611" cy="3409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46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911" y="186504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>
                <a:solidFill>
                  <a:schemeClr val="tx1"/>
                </a:solidFill>
                <a:latin typeface="+mj-lt"/>
              </a:rPr>
              <a:t>2. </a:t>
            </a:r>
            <a:r>
              <a:rPr lang="ko-KR" altLang="en-US" sz="2400" b="1" dirty="0">
                <a:solidFill>
                  <a:schemeClr val="tx1"/>
                </a:solidFill>
                <a:latin typeface="+mj-lt"/>
              </a:rPr>
              <a:t>시스템 구성도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42901" y="1309288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1) H/W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구성도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498455" y="1309287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2) S/W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구성도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39840" y="1546680"/>
            <a:ext cx="102014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911" y="1309287"/>
            <a:ext cx="108269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80456" y="2194677"/>
            <a:ext cx="133144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47932" y="2382001"/>
            <a:ext cx="183280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2828074"/>
            <a:ext cx="5302890" cy="29517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91" y="2839201"/>
            <a:ext cx="5486544" cy="25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94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목록</a:t>
            </a:r>
            <a:r>
              <a:rPr lang="en-US" altLang="ko-KR" sz="1200" dirty="0">
                <a:sym typeface="Wingdings" panose="05000000000000000000" pitchFamily="2" charset="2"/>
              </a:rPr>
              <a:t>/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등록된 고객지원 내용을 토대로 프로젝트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고개사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 err="1">
                <a:sym typeface="Wingdings" panose="05000000000000000000" pitchFamily="2" charset="2"/>
              </a:rPr>
              <a:t>비용등의</a:t>
            </a:r>
            <a:r>
              <a:rPr lang="ko-KR" altLang="en-US" sz="1200" dirty="0">
                <a:sym typeface="Wingdings" panose="05000000000000000000" pitchFamily="2" charset="2"/>
              </a:rPr>
              <a:t> 정보를 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No</a:t>
            </a:r>
            <a:r>
              <a:rPr lang="ko-KR" altLang="en-US" sz="1200" dirty="0">
                <a:sym typeface="Wingdings" panose="05000000000000000000" pitchFamily="2" charset="2"/>
              </a:rPr>
              <a:t> 링크를 통해서 해당하는 고객지원 상세내용을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상태영역의 링크를 통해서 결재선 및 결재진행현황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결재결과를 확인 할 수 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고객지원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고객지원조회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1119C67-35B4-49C4-B4CE-8128AEFB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856197"/>
            <a:ext cx="7066481" cy="1353603"/>
          </a:xfrm>
          <a:prstGeom prst="rect">
            <a:avLst/>
          </a:prstGeom>
        </p:spPr>
      </p:pic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xmlns="" id="{87DAB76F-73CD-46E8-B7C4-FA48FD8D6D13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rot="5400000">
            <a:off x="5201129" y="785334"/>
            <a:ext cx="671121" cy="3123095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7D9B87F1-2132-4923-91D4-959C5FD156F6}"/>
              </a:ext>
            </a:extLst>
          </p:cNvPr>
          <p:cNvSpPr/>
          <p:nvPr/>
        </p:nvSpPr>
        <p:spPr>
          <a:xfrm>
            <a:off x="6886878" y="1639778"/>
            <a:ext cx="422715" cy="371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C5FF992-F5EB-4901-A6BF-2417F193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82" y="2682442"/>
            <a:ext cx="4241718" cy="2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8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등록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유형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제품구분</a:t>
            </a:r>
            <a:r>
              <a:rPr lang="en-US" altLang="ko-KR" sz="1200" dirty="0">
                <a:sym typeface="Wingdings" panose="05000000000000000000" pitchFamily="2" charset="2"/>
              </a:rPr>
              <a:t>, Project No, </a:t>
            </a:r>
            <a:r>
              <a:rPr lang="ko-KR" altLang="en-US" sz="1200" dirty="0">
                <a:sym typeface="Wingdings" panose="05000000000000000000" pitchFamily="2" charset="2"/>
              </a:rPr>
              <a:t>고객사명</a:t>
            </a:r>
            <a:r>
              <a:rPr lang="en-US" altLang="ko-KR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등의 정보를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입력하고 저장한다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저장된 고객지원 내용은 목록에 추가된다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결재상신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 err="1">
                <a:sym typeface="Wingdings" panose="05000000000000000000" pitchFamily="2" charset="2"/>
              </a:rPr>
              <a:t>진행시</a:t>
            </a:r>
            <a:r>
              <a:rPr lang="ko-KR" altLang="en-US" sz="1200" dirty="0">
                <a:sym typeface="Wingdings" panose="05000000000000000000" pitchFamily="2" charset="2"/>
              </a:rPr>
              <a:t> 결재 영역에 해당 결재관련 정보를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보여준다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ko-KR" sz="1200" dirty="0">
                <a:sym typeface="Wingdings" panose="05000000000000000000" pitchFamily="2" charset="2"/>
              </a:rPr>
              <a:t>No </a:t>
            </a:r>
            <a:r>
              <a:rPr lang="ko-KR" altLang="en-US" sz="1200" dirty="0">
                <a:sym typeface="Wingdings" panose="05000000000000000000" pitchFamily="2" charset="2"/>
              </a:rPr>
              <a:t>는 시스템에서 자동으로 </a:t>
            </a:r>
            <a:r>
              <a:rPr lang="ko-KR" altLang="en-US" sz="1200" dirty="0" err="1">
                <a:sym typeface="Wingdings" panose="05000000000000000000" pitchFamily="2" charset="2"/>
              </a:rPr>
              <a:t>채번한다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sym typeface="Wingdings" panose="05000000000000000000" pitchFamily="2" charset="2"/>
              </a:rPr>
              <a:t>결재중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 err="1">
                <a:sym typeface="Wingdings" panose="05000000000000000000" pitchFamily="2" charset="2"/>
              </a:rPr>
              <a:t>결재완료된</a:t>
            </a:r>
            <a:r>
              <a:rPr lang="ko-KR" altLang="en-US" sz="1200" dirty="0">
                <a:sym typeface="Wingdings" panose="05000000000000000000" pitchFamily="2" charset="2"/>
              </a:rPr>
              <a:t> 내용은 삭제가 불가하다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현상</a:t>
            </a:r>
            <a:r>
              <a:rPr lang="en-US" altLang="ko-KR" sz="1200" dirty="0"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ym typeface="Wingdings" panose="05000000000000000000" pitchFamily="2" charset="2"/>
              </a:rPr>
              <a:t>및 분석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조치내역의 경우 별도 영역을 통해 </a:t>
            </a:r>
            <a:r>
              <a:rPr lang="en-US" altLang="ko-KR" sz="1200" dirty="0">
                <a:sym typeface="Wingdings" panose="05000000000000000000" pitchFamily="2" charset="2"/>
              </a:rPr>
              <a:t/>
            </a:r>
            <a:br>
              <a:rPr lang="en-US" altLang="ko-KR" sz="1200" dirty="0">
                <a:sym typeface="Wingdings" panose="05000000000000000000" pitchFamily="2" charset="2"/>
              </a:rPr>
            </a:br>
            <a:r>
              <a:rPr lang="ko-KR" altLang="en-US" sz="1200" dirty="0">
                <a:sym typeface="Wingdings" panose="05000000000000000000" pitchFamily="2" charset="2"/>
              </a:rPr>
              <a:t>이미지 파일 첨부 시 해당 이미지를 미리보기 </a:t>
            </a:r>
            <a:r>
              <a:rPr lang="ko-KR" altLang="en-US" sz="1200" dirty="0" err="1">
                <a:sym typeface="Wingdings" panose="05000000000000000000" pitchFamily="2" charset="2"/>
              </a:rPr>
              <a:t>할수있다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I. </a:t>
            </a:r>
            <a:r>
              <a:rPr lang="ko-KR" altLang="en-US" sz="2000" b="1" dirty="0">
                <a:latin typeface="+mj-ea"/>
              </a:rPr>
              <a:t>고객지원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고객지원조회</a:t>
            </a:r>
            <a:r>
              <a:rPr lang="en-US" altLang="ko-KR" sz="2000" b="1" dirty="0">
                <a:latin typeface="+mj-ea"/>
              </a:rPr>
              <a:t> (</a:t>
            </a:r>
            <a:r>
              <a:rPr lang="en-US" altLang="ko-KR" sz="2000" b="1" dirty="0" smtClean="0">
                <a:latin typeface="+mj-ea"/>
              </a:rPr>
              <a:t>MN_024)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1119C67-35B4-49C4-B4CE-8128AEFB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856197"/>
            <a:ext cx="7066481" cy="1353603"/>
          </a:xfrm>
          <a:prstGeom prst="rect">
            <a:avLst/>
          </a:prstGeom>
        </p:spPr>
      </p:pic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xmlns="" id="{87DAB76F-73CD-46E8-B7C4-FA48FD8D6D13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 rot="5400000">
            <a:off x="4786374" y="463645"/>
            <a:ext cx="864144" cy="2902328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7D9B87F1-2132-4923-91D4-959C5FD156F6}"/>
              </a:ext>
            </a:extLst>
          </p:cNvPr>
          <p:cNvSpPr/>
          <p:nvPr/>
        </p:nvSpPr>
        <p:spPr>
          <a:xfrm>
            <a:off x="6525250" y="1273012"/>
            <a:ext cx="288720" cy="209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A2C9345-94AB-41B7-8704-79DABC339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21" y="2346881"/>
            <a:ext cx="4100322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911" y="186504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j-lt"/>
              </a:rPr>
              <a:t>1. </a:t>
            </a:r>
            <a:r>
              <a:rPr lang="ko-KR" altLang="en-US" sz="2400" b="1" dirty="0">
                <a:solidFill>
                  <a:schemeClr val="tx1"/>
                </a:solidFill>
                <a:latin typeface="+mj-lt"/>
              </a:rPr>
              <a:t>메뉴 구조도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836E607E-DB85-4509-98AD-A25C1B590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28652"/>
              </p:ext>
            </p:extLst>
          </p:nvPr>
        </p:nvGraphicFramePr>
        <p:xfrm>
          <a:off x="316194" y="1139259"/>
          <a:ext cx="5264210" cy="5718741"/>
        </p:xfrm>
        <a:graphic>
          <a:graphicData uri="http://schemas.openxmlformats.org/drawingml/2006/table">
            <a:tbl>
              <a:tblPr/>
              <a:tblGrid>
                <a:gridCol w="447204">
                  <a:extLst>
                    <a:ext uri="{9D8B030D-6E8A-4147-A177-3AD203B41FA5}">
                      <a16:colId xmlns:a16="http://schemas.microsoft.com/office/drawing/2014/main" xmlns="" val="273492870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xmlns="" val="3973328988"/>
                    </a:ext>
                  </a:extLst>
                </a:gridCol>
                <a:gridCol w="2994321">
                  <a:extLst>
                    <a:ext uri="{9D8B030D-6E8A-4147-A177-3AD203B41FA5}">
                      <a16:colId xmlns:a16="http://schemas.microsoft.com/office/drawing/2014/main" xmlns="" val="3299068136"/>
                    </a:ext>
                  </a:extLst>
                </a:gridCol>
                <a:gridCol w="581114">
                  <a:extLst>
                    <a:ext uri="{9D8B030D-6E8A-4147-A177-3AD203B41FA5}">
                      <a16:colId xmlns:a16="http://schemas.microsoft.com/office/drawing/2014/main" xmlns="" val="3391489438"/>
                    </a:ext>
                  </a:extLst>
                </a:gridCol>
              </a:tblGrid>
              <a:tr h="495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 </a:t>
                      </a:r>
                      <a:r>
                        <a:rPr 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ID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488" marR="9488" marT="9488" marB="94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업무기능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488" marR="9488" marT="9488" marB="94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업무 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488" marR="9488" marT="9488" marB="94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488" marR="9488" marT="9488" marB="94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0245617"/>
                  </a:ext>
                </a:extLst>
              </a:tr>
              <a:tr h="522320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1.0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1.1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2.0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2.1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2.2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2.3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3.0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3.1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3.2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3.3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3.4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3.5</a:t>
                      </a:r>
                      <a:endParaRPr lang="en-US" sz="1000" b="1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4.0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모음T" panose="02030504000101010101" pitchFamily="18" charset="-127"/>
                        </a:rPr>
                        <a:t>4.1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모음T" panose="02030504000101010101" pitchFamily="18" charset="-127"/>
                        </a:rPr>
                        <a:t>4.2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모음T" panose="02030504000101010101" pitchFamily="18" charset="-127"/>
                        </a:rPr>
                        <a:t>4.3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모음T" panose="02030504000101010101" pitchFamily="18" charset="-127"/>
                        </a:rPr>
                        <a:t>4.4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모음T" panose="02030504000101010101" pitchFamily="18" charset="-127"/>
                        </a:rPr>
                        <a:t>4.5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5.0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5.1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5.2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6.0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6.1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6.2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6.3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6.4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556" marR="9556" marT="9556" marB="9556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DASHBOARD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</a:rPr>
                        <a:t>주요현황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프로젝트관리</a:t>
                      </a:r>
                      <a:endParaRPr lang="en-US" altLang="ko-KR" sz="1000" b="1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영업관리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프로젝트진행현황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WBS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설계관리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PART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PART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조회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도면관리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BOM Report(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정전개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BOM Report(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역전개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자재관리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발주현황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발주관리</a:t>
                      </a:r>
                      <a:endParaRPr lang="en-US" altLang="ko-KR" sz="1000" b="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입고관</a:t>
                      </a:r>
                      <a:r>
                        <a:rPr lang="ko-KR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리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재고관리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자재마스터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관리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생산관리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공정관리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검수관리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원가관리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투입원가현황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재료비관리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노무비관리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경비관리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9556" marR="9556" marT="9556" marB="9556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프로젝트진행 현황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고객지원현황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발주현황 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영업등록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&amp;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예가내역서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등록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프로젝트 진행현황 조회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프로젝트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WBS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등록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PART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일반 등록 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&amp; Excel upload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Project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No. 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기준으로 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Part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조회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등록된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PART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도면 다운로드 및 조회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Project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No. 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기준 </a:t>
                      </a:r>
                      <a:r>
                        <a:rPr lang="en-US" altLang="ko-KR" sz="1000" kern="0" spc="0" baseline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Bom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ko-KR" altLang="en-US" sz="1000" kern="0" spc="0" baseline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정전개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조회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Project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No. 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기준 </a:t>
                      </a:r>
                      <a:r>
                        <a:rPr lang="en-US" altLang="ko-KR" sz="1000" kern="0" spc="0" baseline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Bom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ko-KR" altLang="en-US" sz="1000" kern="0" spc="0" baseline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역전개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조회</a:t>
                      </a:r>
                      <a:endParaRPr lang="en-US" altLang="ko-KR" sz="1000" kern="0" spc="0" baseline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발주현황을 조회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발주서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등록및</a:t>
                      </a:r>
                      <a:r>
                        <a:rPr lang="ko-KR" altLang="en-US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리스트 조회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발주서 입고결과 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자재 재고관리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자재 마스터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등록및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원단가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관리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공정관리 등록 및 이슈 관리 등록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생산에 따른 결과 검수관리 등록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투입원가 현황 조회 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재료비 관리 현황 조회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노무비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관리 현황 조회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경비관리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등록및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현황 조회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9556" marR="9556" marT="9556" marB="9556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+mn-ea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556" marR="9556" marT="9556" marB="9556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8025294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xmlns="" id="{235C488A-AD7E-402C-AC1C-209E8E31C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77124"/>
              </p:ext>
            </p:extLst>
          </p:nvPr>
        </p:nvGraphicFramePr>
        <p:xfrm>
          <a:off x="6096000" y="1139259"/>
          <a:ext cx="5150265" cy="5259242"/>
        </p:xfrm>
        <a:graphic>
          <a:graphicData uri="http://schemas.openxmlformats.org/drawingml/2006/table">
            <a:tbl>
              <a:tblPr/>
              <a:tblGrid>
                <a:gridCol w="329324">
                  <a:extLst>
                    <a:ext uri="{9D8B030D-6E8A-4147-A177-3AD203B41FA5}">
                      <a16:colId xmlns:a16="http://schemas.microsoft.com/office/drawing/2014/main" xmlns="" val="2645918115"/>
                    </a:ext>
                  </a:extLst>
                </a:gridCol>
                <a:gridCol w="1384506">
                  <a:extLst>
                    <a:ext uri="{9D8B030D-6E8A-4147-A177-3AD203B41FA5}">
                      <a16:colId xmlns:a16="http://schemas.microsoft.com/office/drawing/2014/main" xmlns="" val="4259827766"/>
                    </a:ext>
                  </a:extLst>
                </a:gridCol>
                <a:gridCol w="2966417">
                  <a:extLst>
                    <a:ext uri="{9D8B030D-6E8A-4147-A177-3AD203B41FA5}">
                      <a16:colId xmlns:a16="http://schemas.microsoft.com/office/drawing/2014/main" xmlns="" val="3463365820"/>
                    </a:ext>
                  </a:extLst>
                </a:gridCol>
                <a:gridCol w="470018">
                  <a:extLst>
                    <a:ext uri="{9D8B030D-6E8A-4147-A177-3AD203B41FA5}">
                      <a16:colId xmlns:a16="http://schemas.microsoft.com/office/drawing/2014/main" xmlns="" val="1006919091"/>
                    </a:ext>
                  </a:extLst>
                </a:gridCol>
              </a:tblGrid>
              <a:tr h="4837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 </a:t>
                      </a:r>
                      <a:r>
                        <a:rPr 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ID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781" marR="9781" marT="9781" marB="97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업무기능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781" marR="9781" marT="9781" marB="97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업무 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781" marR="9781" marT="9781" marB="97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6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9781" marR="9781" marT="9781" marB="97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358700"/>
                  </a:ext>
                </a:extLst>
              </a:tr>
              <a:tr h="4752000"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7.0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7.1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7.2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8.0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8.1</a:t>
                      </a: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8.2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9.0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10.0</a:t>
                      </a: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10.1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10.2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10.3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11.0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11.1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11.2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12.0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12.1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12.2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</a:txBody>
                  <a:tcPr marL="9851" marR="9851" marT="9851" marB="985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고객지원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고객지원 현황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고객지원 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이슈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문제점</a:t>
                      </a:r>
                      <a:endParaRPr lang="en-US" altLang="ko-KR" sz="1000" b="0" kern="1200" dirty="0" smtClean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중고관리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중고관리 현황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중고관리수리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판매내역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메뉴관리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권한 및 사용자 관리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권한관리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부서관리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사용자 관리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기준정보관리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공통코드관리</a:t>
                      </a: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공급업체관리</a:t>
                      </a: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System Log</a:t>
                      </a: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파일다운로드 로그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b="0" kern="1200" dirty="0" err="1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로그인로그</a:t>
                      </a:r>
                      <a:endParaRPr lang="en-US" altLang="ko-KR" sz="1000" b="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</a:txBody>
                  <a:tcPr marL="9851" marR="9851" marT="9851" marB="985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고객 지원 현황 조회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고객 지원 등록 및 조회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중고관리 등록 현황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중고 관리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등록및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조회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메뉴 등록 및 권한 설정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삭제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권한그룹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등록및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사용자 연결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부서 등록 및 조회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사용자 등록 및 조회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공통 코드 등록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수정 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삭제 및 조회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공급업체 등록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수정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+mn-ea"/>
                          <a:cs typeface="+mn-cs"/>
                        </a:rPr>
                        <a:t>삭제 및 조회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30000"/>
                        </a:lnSpc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파일 다운로드 로그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조회및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excel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다운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로그인 로그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조회및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excel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다운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9851" marR="9851" marT="9851" marB="985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algn="ctr" fontAlgn="base" latinLnBrk="0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신규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algn="ctr" fontAlgn="base" latinLnBrk="0"/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algn="ctr" fontAlgn="base" latinLnBrk="0"/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9851" marR="9851" marT="9851" marB="985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373376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0AD899AD-E9BB-43C7-8C9F-34D3A982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814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28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1. </a:t>
            </a:r>
            <a:r>
              <a:rPr lang="ko-KR" altLang="en-US" sz="2000" b="1" dirty="0">
                <a:latin typeface="+mj-ea"/>
              </a:rPr>
              <a:t>로그인 </a:t>
            </a:r>
            <a:r>
              <a:rPr lang="en-US" altLang="ko-KR" sz="2000" b="1" dirty="0">
                <a:latin typeface="+mj-ea"/>
              </a:rPr>
              <a:t>(MN_001)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로그인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로그인 및 비밀번호를 </a:t>
            </a:r>
            <a:r>
              <a:rPr lang="ko-KR" altLang="en-US" sz="1200" dirty="0" err="1">
                <a:sym typeface="Wingdings" panose="05000000000000000000" pitchFamily="2" charset="2"/>
              </a:rPr>
              <a:t>입력후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login </a:t>
            </a:r>
            <a:r>
              <a:rPr lang="ko-KR" altLang="en-US" sz="1200" dirty="0">
                <a:sym typeface="Wingdings" panose="05000000000000000000" pitchFamily="2" charset="2"/>
              </a:rPr>
              <a:t>버튼을 클릭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2" y="1451580"/>
            <a:ext cx="6886832" cy="3367138"/>
          </a:xfrm>
          <a:prstGeom prst="rect">
            <a:avLst/>
          </a:prstGeom>
        </p:spPr>
      </p:pic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</p:cNvCxnSpPr>
          <p:nvPr/>
        </p:nvCxnSpPr>
        <p:spPr>
          <a:xfrm>
            <a:off x="3006812" y="2833815"/>
            <a:ext cx="572529" cy="77542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3006812" y="2479588"/>
            <a:ext cx="1145058" cy="354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5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1. BASHBOARD</a:t>
            </a:r>
            <a:r>
              <a:rPr lang="ko-KR" altLang="en-US" sz="2000" b="1" dirty="0">
                <a:latin typeface="+mj-ea"/>
              </a:rPr>
              <a:t> </a:t>
            </a:r>
            <a:r>
              <a:rPr lang="en-US" altLang="ko-KR" sz="2000" b="1" dirty="0">
                <a:latin typeface="+mj-ea"/>
              </a:rPr>
              <a:t>(MN_002)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ym typeface="Wingdings" panose="05000000000000000000" pitchFamily="2" charset="2"/>
              </a:rPr>
              <a:t>DASHBOARD </a:t>
            </a:r>
            <a:r>
              <a:rPr lang="ko-KR" altLang="en-US" sz="1200" dirty="0">
                <a:sym typeface="Wingdings" panose="05000000000000000000" pitchFamily="2" charset="2"/>
              </a:rPr>
              <a:t>조회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각 리스트 의 조건 </a:t>
            </a:r>
            <a:r>
              <a:rPr lang="ko-KR" altLang="en-US" sz="1200" dirty="0" err="1">
                <a:sym typeface="Wingdings" panose="05000000000000000000" pitchFamily="2" charset="2"/>
              </a:rPr>
              <a:t>선택후</a:t>
            </a:r>
            <a:r>
              <a:rPr lang="ko-KR" altLang="en-US" sz="1200" dirty="0">
                <a:sym typeface="Wingdings" panose="05000000000000000000" pitchFamily="2" charset="2"/>
              </a:rPr>
              <a:t> 조회 버튼을 클릭하여 리스트를 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8" y="1351005"/>
            <a:ext cx="7501313" cy="3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2.</a:t>
            </a:r>
            <a:r>
              <a:rPr lang="ko-KR" altLang="en-US" sz="2000" b="1" dirty="0">
                <a:latin typeface="+mj-ea"/>
              </a:rPr>
              <a:t>프로젝트관리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영업관리</a:t>
            </a:r>
            <a:r>
              <a:rPr lang="en-US" altLang="ko-KR" sz="2000" b="1" dirty="0">
                <a:latin typeface="+mj-ea"/>
              </a:rPr>
              <a:t>  (MN_003)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영업관리 등록 조회 </a:t>
            </a:r>
            <a:r>
              <a:rPr lang="en-US" altLang="ko-KR" sz="1200" dirty="0">
                <a:sym typeface="Wingdings" panose="05000000000000000000" pitchFamily="2" charset="2"/>
              </a:rPr>
              <a:t>&amp; </a:t>
            </a:r>
            <a:r>
              <a:rPr lang="ko-KR" altLang="en-US" sz="1200" dirty="0">
                <a:sym typeface="Wingdings" panose="05000000000000000000" pitchFamily="2" charset="2"/>
              </a:rPr>
              <a:t>예가 내역서 </a:t>
            </a:r>
            <a:r>
              <a:rPr lang="en-US" altLang="ko-KR" sz="1200" dirty="0">
                <a:sym typeface="Wingdings" panose="05000000000000000000" pitchFamily="2" charset="2"/>
              </a:rPr>
              <a:t>upload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검색조건</a:t>
            </a:r>
            <a:r>
              <a:rPr lang="en-US" altLang="ko-KR" sz="1200" dirty="0"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ym typeface="Wingdings" panose="05000000000000000000" pitchFamily="2" charset="2"/>
              </a:rPr>
              <a:t>연도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거래처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제품 군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종류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작성자</a:t>
            </a:r>
            <a:r>
              <a:rPr lang="en-US" altLang="ko-KR" sz="1200" dirty="0"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ym typeface="Wingdings" panose="05000000000000000000" pitchFamily="2" charset="2"/>
              </a:rPr>
              <a:t>상태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ym typeface="Wingdings" panose="05000000000000000000" pitchFamily="2" charset="2"/>
              </a:rPr>
              <a:t>을 통해 해당 영업정보를 조회한다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등록 버튼을 눌러 영업정보를 입력 후 저장한다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예가 내역서 아이콘을 클릭 후 예가 내역서 </a:t>
            </a:r>
            <a:r>
              <a:rPr lang="en-US" altLang="ko-KR" sz="1200" dirty="0">
                <a:sym typeface="Wingdings" panose="05000000000000000000" pitchFamily="2" charset="2"/>
              </a:rPr>
              <a:t>excel </a:t>
            </a:r>
            <a:r>
              <a:rPr lang="ko-KR" altLang="en-US" sz="1200" dirty="0">
                <a:sym typeface="Wingdings" panose="05000000000000000000" pitchFamily="2" charset="2"/>
              </a:rPr>
              <a:t>파일을 업로드 하여 예가 내역을 저장한다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삭제할 영업을 선택 후 삭제 버튼을 클릭하면 영업 및 프로젝트 생산관리에 연결된 정보가 같이 삭제 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3" y="1222802"/>
            <a:ext cx="7400291" cy="1507788"/>
          </a:xfrm>
          <a:prstGeom prst="rect">
            <a:avLst/>
          </a:prstGeom>
        </p:spPr>
      </p:pic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35" idx="2"/>
          </p:cNvCxnSpPr>
          <p:nvPr/>
        </p:nvCxnSpPr>
        <p:spPr>
          <a:xfrm rot="16200000" flipH="1">
            <a:off x="502165" y="2394137"/>
            <a:ext cx="383652" cy="427438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322981" y="1754508"/>
            <a:ext cx="314581" cy="6615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10" y="2534084"/>
            <a:ext cx="2993297" cy="3329467"/>
          </a:xfrm>
          <a:prstGeom prst="rect">
            <a:avLst/>
          </a:prstGeom>
        </p:spPr>
      </p:pic>
      <p:cxnSp>
        <p:nvCxnSpPr>
          <p:cNvPr id="17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5437814" y="2514951"/>
            <a:ext cx="654345" cy="456502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5835946" y="1837189"/>
            <a:ext cx="314581" cy="5788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773" y="3070375"/>
            <a:ext cx="2975037" cy="16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2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196513" cy="390525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>
                <a:latin typeface="+mj-ea"/>
              </a:rPr>
              <a:t>2. </a:t>
            </a:r>
            <a:r>
              <a:rPr lang="ko-KR" altLang="en-US" sz="2000" b="1" dirty="0">
                <a:latin typeface="+mj-ea"/>
              </a:rPr>
              <a:t>프로젝트관리</a:t>
            </a:r>
            <a:r>
              <a:rPr lang="en-US" altLang="ko-KR" sz="2000" b="1" dirty="0">
                <a:latin typeface="+mj-ea"/>
              </a:rPr>
              <a:t>_</a:t>
            </a:r>
            <a:r>
              <a:rPr lang="ko-KR" altLang="en-US" sz="2000" b="1" dirty="0">
                <a:latin typeface="+mj-ea"/>
              </a:rPr>
              <a:t>프로젝트진행현황</a:t>
            </a:r>
            <a:r>
              <a:rPr lang="en-US" altLang="ko-KR" sz="2000" b="1" dirty="0">
                <a:latin typeface="+mj-ea"/>
              </a:rPr>
              <a:t> (MN_004)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481" y="6387312"/>
            <a:ext cx="3039296" cy="40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6">
            <a:extLst>
              <a:ext uri="{FF2B5EF4-FFF2-40B4-BE49-F238E27FC236}">
                <a16:creationId xmlns:a16="http://schemas.microsoft.com/office/drawing/2014/main" xmlns="" id="{14FF0A66-9F59-49D0-98C0-FCAD52E3CAC2}"/>
              </a:ext>
            </a:extLst>
          </p:cNvPr>
          <p:cNvSpPr txBox="1">
            <a:spLocks/>
          </p:cNvSpPr>
          <p:nvPr/>
        </p:nvSpPr>
        <p:spPr>
          <a:xfrm>
            <a:off x="7596551" y="1210611"/>
            <a:ext cx="4265481" cy="50509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200" dirty="0">
                <a:sym typeface="Wingdings" panose="05000000000000000000" pitchFamily="2" charset="2"/>
              </a:rPr>
              <a:t>프로젝트진행현황 조회 </a:t>
            </a:r>
            <a:endParaRPr lang="en-US" altLang="ko-KR" sz="120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ym typeface="Wingdings" panose="05000000000000000000" pitchFamily="2" charset="2"/>
              </a:rPr>
              <a:t>검색조건</a:t>
            </a:r>
            <a:r>
              <a:rPr lang="en-US" altLang="ko-KR" sz="1200" dirty="0" smtClean="0">
                <a:sym typeface="Wingdings" panose="05000000000000000000" pitchFamily="2" charset="2"/>
              </a:rPr>
              <a:t>(</a:t>
            </a:r>
            <a:r>
              <a:rPr lang="ko-KR" altLang="en-US" sz="1200" dirty="0" smtClean="0">
                <a:sym typeface="Wingdings" panose="05000000000000000000" pitchFamily="2" charset="2"/>
              </a:rPr>
              <a:t>연도</a:t>
            </a:r>
            <a:r>
              <a:rPr lang="en-US" altLang="ko-KR" sz="1200" dirty="0" smtClean="0">
                <a:sym typeface="Wingdings" panose="05000000000000000000" pitchFamily="2" charset="2"/>
              </a:rPr>
              <a:t>, </a:t>
            </a:r>
            <a:r>
              <a:rPr lang="ko-KR" altLang="en-US" sz="1200" dirty="0" smtClean="0">
                <a:sym typeface="Wingdings" panose="05000000000000000000" pitchFamily="2" charset="2"/>
              </a:rPr>
              <a:t>프로젝트번호</a:t>
            </a:r>
            <a:r>
              <a:rPr lang="en-US" altLang="ko-KR" sz="1200" dirty="0" smtClean="0">
                <a:sym typeface="Wingdings" panose="05000000000000000000" pitchFamily="2" charset="2"/>
              </a:rPr>
              <a:t>, </a:t>
            </a:r>
            <a:r>
              <a:rPr lang="ko-KR" altLang="en-US" sz="1200" dirty="0" smtClean="0">
                <a:sym typeface="Wingdings" panose="05000000000000000000" pitchFamily="2" charset="2"/>
              </a:rPr>
              <a:t>구분</a:t>
            </a:r>
            <a:r>
              <a:rPr lang="en-US" altLang="ko-KR" sz="1200" dirty="0" smtClean="0">
                <a:sym typeface="Wingdings" panose="05000000000000000000" pitchFamily="2" charset="2"/>
              </a:rPr>
              <a:t>,</a:t>
            </a:r>
            <a:r>
              <a:rPr lang="ko-KR" altLang="en-US" sz="1200" dirty="0" smtClean="0">
                <a:sym typeface="Wingdings" panose="05000000000000000000" pitchFamily="2" charset="2"/>
              </a:rPr>
              <a:t>지역</a:t>
            </a:r>
            <a:r>
              <a:rPr lang="en-US" altLang="ko-KR" sz="1200" dirty="0" smtClean="0">
                <a:sym typeface="Wingdings" panose="05000000000000000000" pitchFamily="2" charset="2"/>
              </a:rPr>
              <a:t>,</a:t>
            </a:r>
            <a:r>
              <a:rPr lang="ko-KR" altLang="en-US" sz="1200" dirty="0" smtClean="0">
                <a:sym typeface="Wingdings" panose="05000000000000000000" pitchFamily="2" charset="2"/>
              </a:rPr>
              <a:t>거래처</a:t>
            </a:r>
            <a:r>
              <a:rPr lang="en-US" altLang="ko-KR" sz="1200" dirty="0" smtClean="0">
                <a:sym typeface="Wingdings" panose="05000000000000000000" pitchFamily="2" charset="2"/>
              </a:rPr>
              <a:t>,</a:t>
            </a:r>
            <a:r>
              <a:rPr lang="ko-KR" altLang="en-US" sz="1200" dirty="0" smtClean="0">
                <a:sym typeface="Wingdings" panose="05000000000000000000" pitchFamily="2" charset="2"/>
              </a:rPr>
              <a:t>프로젝트 구분</a:t>
            </a:r>
            <a:r>
              <a:rPr lang="en-US" altLang="ko-KR" sz="1200" dirty="0" smtClean="0">
                <a:sym typeface="Wingdings" panose="05000000000000000000" pitchFamily="2" charset="2"/>
              </a:rPr>
              <a:t>, </a:t>
            </a:r>
            <a:r>
              <a:rPr lang="ko-KR" altLang="en-US" sz="1200" dirty="0" err="1" smtClean="0">
                <a:sym typeface="Wingdings" panose="05000000000000000000" pitchFamily="2" charset="2"/>
              </a:rPr>
              <a:t>제품군</a:t>
            </a:r>
            <a:r>
              <a:rPr lang="en-US" altLang="ko-KR" sz="1200" dirty="0" smtClean="0">
                <a:sym typeface="Wingdings" panose="05000000000000000000" pitchFamily="2" charset="2"/>
              </a:rPr>
              <a:t>,</a:t>
            </a:r>
            <a:r>
              <a:rPr lang="ko-KR" altLang="en-US" sz="1200" dirty="0" smtClean="0">
                <a:sym typeface="Wingdings" panose="05000000000000000000" pitchFamily="2" charset="2"/>
              </a:rPr>
              <a:t>종류</a:t>
            </a:r>
            <a:r>
              <a:rPr lang="en-US" altLang="ko-KR" sz="1200" dirty="0" smtClean="0">
                <a:sym typeface="Wingdings" panose="05000000000000000000" pitchFamily="2" charset="2"/>
              </a:rPr>
              <a:t>,</a:t>
            </a:r>
            <a:r>
              <a:rPr lang="ko-KR" altLang="en-US" sz="1200" dirty="0" smtClean="0">
                <a:sym typeface="Wingdings" panose="05000000000000000000" pitchFamily="2" charset="2"/>
              </a:rPr>
              <a:t>중량</a:t>
            </a:r>
            <a:r>
              <a:rPr lang="en-US" altLang="ko-KR" sz="1200" dirty="0" smtClean="0">
                <a:sym typeface="Wingdings" panose="05000000000000000000" pitchFamily="2" charset="2"/>
              </a:rPr>
              <a:t>.SPAN,</a:t>
            </a:r>
            <a:r>
              <a:rPr lang="ko-KR" altLang="en-US" sz="1200" dirty="0" smtClean="0">
                <a:sym typeface="Wingdings" panose="05000000000000000000" pitchFamily="2" charset="2"/>
              </a:rPr>
              <a:t>주행거리</a:t>
            </a:r>
            <a:r>
              <a:rPr lang="en-US" altLang="ko-KR" sz="1200" dirty="0" smtClean="0">
                <a:sym typeface="Wingdings" panose="05000000000000000000" pitchFamily="2" charset="2"/>
              </a:rPr>
              <a:t>)</a:t>
            </a:r>
            <a:r>
              <a:rPr lang="ko-KR" altLang="en-US" sz="1200" dirty="0" smtClean="0">
                <a:sym typeface="Wingdings" panose="05000000000000000000" pitchFamily="2" charset="2"/>
              </a:rPr>
              <a:t>을 통해 해당 </a:t>
            </a:r>
            <a:r>
              <a:rPr lang="en-US" altLang="ko-KR" sz="1200" dirty="0" smtClean="0">
                <a:sym typeface="Wingdings" panose="05000000000000000000" pitchFamily="2" charset="2"/>
              </a:rPr>
              <a:t/>
            </a:r>
            <a:br>
              <a:rPr lang="en-US" altLang="ko-KR" sz="1200" dirty="0" smtClean="0">
                <a:sym typeface="Wingdings" panose="05000000000000000000" pitchFamily="2" charset="2"/>
              </a:rPr>
            </a:br>
            <a:r>
              <a:rPr lang="ko-KR" altLang="en-US" sz="1200" dirty="0" smtClean="0">
                <a:sym typeface="Wingdings" panose="05000000000000000000" pitchFamily="2" charset="2"/>
              </a:rPr>
              <a:t>프로젝트 진행현황을 조회한다</a:t>
            </a:r>
            <a:r>
              <a:rPr lang="en-US" altLang="ko-KR" sz="1200" dirty="0" smtClean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ym typeface="Wingdings" panose="05000000000000000000" pitchFamily="2" charset="2"/>
              </a:rPr>
              <a:t>작업 </a:t>
            </a:r>
            <a:r>
              <a:rPr lang="ko-KR" altLang="en-US" sz="1200" dirty="0">
                <a:sym typeface="Wingdings" panose="05000000000000000000" pitchFamily="2" charset="2"/>
              </a:rPr>
              <a:t>지시서를 클릭하여 첨부파일을 등록한다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ym typeface="Wingdings" panose="05000000000000000000" pitchFamily="2" charset="2"/>
              </a:rPr>
              <a:t>삭제할 프로젝트를 </a:t>
            </a:r>
            <a:r>
              <a:rPr lang="ko-KR" altLang="en-US" sz="1200" dirty="0" err="1">
                <a:sym typeface="Wingdings" panose="05000000000000000000" pitchFamily="2" charset="2"/>
              </a:rPr>
              <a:t>선택후</a:t>
            </a:r>
            <a:r>
              <a:rPr lang="ko-KR" altLang="en-US" sz="1200" dirty="0">
                <a:sym typeface="Wingdings" panose="05000000000000000000" pitchFamily="2" charset="2"/>
              </a:rPr>
              <a:t> 삭제 버튼을 누르면 연결된 </a:t>
            </a:r>
            <a:r>
              <a:rPr lang="ko-KR" altLang="en-US" sz="1200" dirty="0" err="1">
                <a:sym typeface="Wingdings" panose="05000000000000000000" pitchFamily="2" charset="2"/>
              </a:rPr>
              <a:t>영업정보및</a:t>
            </a:r>
            <a:r>
              <a:rPr lang="ko-KR" altLang="en-US" sz="1200" dirty="0">
                <a:sym typeface="Wingdings" panose="05000000000000000000" pitchFamily="2" charset="2"/>
              </a:rPr>
              <a:t> 생산관리 정보가 삭제 된다</a:t>
            </a:r>
            <a:r>
              <a:rPr lang="en-US" altLang="ko-KR" sz="1200" dirty="0">
                <a:sym typeface="Wingdings" panose="05000000000000000000" pitchFamily="2" charset="2"/>
              </a:rPr>
              <a:t>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altLang="ko-KR" sz="1200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1" y="1322007"/>
            <a:ext cx="7227440" cy="16668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49" y="3800624"/>
            <a:ext cx="3716948" cy="1300225"/>
          </a:xfrm>
          <a:prstGeom prst="rect">
            <a:avLst/>
          </a:prstGeom>
        </p:spPr>
      </p:pic>
      <p:cxnSp>
        <p:nvCxnSpPr>
          <p:cNvPr id="17" name="연결선: 꺾임 28">
            <a:extLst>
              <a:ext uri="{FF2B5EF4-FFF2-40B4-BE49-F238E27FC236}">
                <a16:creationId xmlns:a16="http://schemas.microsoft.com/office/drawing/2014/main" xmlns="" id="{A847E6CB-3CBD-41C0-BD0B-3C9C1BBE3E43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4708464" y="2810025"/>
            <a:ext cx="974722" cy="802806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6CB884CC-0D3C-4E14-9927-5A2E79E13AD1}"/>
              </a:ext>
            </a:extLst>
          </p:cNvPr>
          <p:cNvSpPr/>
          <p:nvPr/>
        </p:nvSpPr>
        <p:spPr>
          <a:xfrm>
            <a:off x="5459003" y="2173416"/>
            <a:ext cx="276450" cy="550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458224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기본 디자인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기본 디자인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ysClr val="window" lastClr="FFFFFF"/>
        </a:solidFill>
        <a:ln w="6350" cap="flat" cmpd="sng" algn="ctr">
          <a:solidFill>
            <a:srgbClr val="70AD47"/>
          </a:solidFill>
          <a:prstDash val="solid"/>
          <a:miter lim="800000"/>
        </a:ln>
        <a:effectLst/>
      </a:spPr>
      <a:bodyPr wrap="square" rtlCol="0" anchor="ctr"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맑은 고딕" panose="020B0503020000020004" pitchFamily="50" charset="-127"/>
            <a:ea typeface="맑은 고딕" panose="020B0503020000020004" pitchFamily="50" charset="-127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1689</Words>
  <Application>Microsoft Office PowerPoint</Application>
  <PresentationFormat>와이드스크린</PresentationFormat>
  <Paragraphs>389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굴림</vt:lpstr>
      <vt:lpstr>맑은 고딕</vt:lpstr>
      <vt:lpstr>바탕</vt:lpstr>
      <vt:lpstr>한양신명조</vt:lpstr>
      <vt:lpstr>함초롬바탕</vt:lpstr>
      <vt:lpstr>휴먼모음T</vt:lpstr>
      <vt:lpstr>Arial</vt:lpstr>
      <vt:lpstr>Wingdings</vt:lpstr>
      <vt:lpstr>디자인 사용자 지정</vt:lpstr>
      <vt:lpstr>1_디자인 사용자 지정</vt:lpstr>
      <vt:lpstr>3_기본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로그인 (MN_001)</vt:lpstr>
      <vt:lpstr>1. BASHBOARD (MN_002)</vt:lpstr>
      <vt:lpstr>2.프로젝트관리_영업관리  (MN_003)</vt:lpstr>
      <vt:lpstr>2. 프로젝트관리_프로젝트진행현황 (MN_004)</vt:lpstr>
      <vt:lpstr>2. 프로젝트관리_WBS (MN_005)</vt:lpstr>
      <vt:lpstr>3. 설계관리_PART등록 (MN_006)</vt:lpstr>
      <vt:lpstr>3. 설계관리_PART조회 (MN_007)</vt:lpstr>
      <vt:lpstr>3. 설계관리_도면관리 (MN_008)</vt:lpstr>
      <vt:lpstr>3. 설계관리_BOM Report(정전개) (MN_009)</vt:lpstr>
      <vt:lpstr>3. 설계관리_BOM Report(역전개) (MN_010)</vt:lpstr>
      <vt:lpstr>4. 자재관리_발주현황 (MN_011)</vt:lpstr>
      <vt:lpstr>4. 자재관리_발주관리 (MN_012)</vt:lpstr>
      <vt:lpstr>4. 자재관리_발주관리 (MN_012)</vt:lpstr>
      <vt:lpstr>4. 자재관리_입고관리 (MN_013)</vt:lpstr>
      <vt:lpstr>I. 자재관리_재고관리 (MN_014)</vt:lpstr>
      <vt:lpstr>I. 자재관리_재고관리 (MN_014)</vt:lpstr>
      <vt:lpstr>I. 자재관리_재고관리 (MN_014)</vt:lpstr>
      <vt:lpstr>I. 자재관리_자재마스터 (MN_015)</vt:lpstr>
      <vt:lpstr>I. 자재관리_자재마스터 (MN_015)</vt:lpstr>
      <vt:lpstr>4. 생산관리_공정관리 (MN_016)</vt:lpstr>
      <vt:lpstr>4. 생산관리_검수관리 (MN_017)</vt:lpstr>
      <vt:lpstr>I. 원가관리_투입원가현황 (MN_018)</vt:lpstr>
      <vt:lpstr>I. 원가관리_재료비관리 (MN_019)</vt:lpstr>
      <vt:lpstr>I. 원가관리_노무비관리 (MN_020)</vt:lpstr>
      <vt:lpstr>I. 원가관리_경비현황 (MN_021)</vt:lpstr>
      <vt:lpstr>I. 원가관리_경비현황 (MN_021)</vt:lpstr>
      <vt:lpstr>I. 원가관리_경비현황 (MN_021)</vt:lpstr>
      <vt:lpstr>I. 원가관리_경비현황 (MN_021)</vt:lpstr>
      <vt:lpstr>I. 중고관리_중고관리현황 (MN_022)</vt:lpstr>
      <vt:lpstr>I. 중고관리_중고관리 조회 (MN_022)</vt:lpstr>
      <vt:lpstr>I. 중고관리_중고관리 조회 (MN_022)</vt:lpstr>
      <vt:lpstr>I. 중고관리_중고관리 조회 (MN_022)</vt:lpstr>
      <vt:lpstr>I. 고객지원_고객지원현황 (MN_023)</vt:lpstr>
      <vt:lpstr>I. 고객지원_고객지원조회 (MN_024)</vt:lpstr>
      <vt:lpstr>I. 고객지원_고객지원조회 (MN_024)</vt:lpstr>
      <vt:lpstr>I. 고객지원_고객지원조회 (MN_024)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o2man</dc:creator>
  <cp:lastModifiedBy>박창현</cp:lastModifiedBy>
  <cp:revision>394</cp:revision>
  <cp:lastPrinted>2019-01-23T04:44:43Z</cp:lastPrinted>
  <dcterms:created xsi:type="dcterms:W3CDTF">2016-11-07T02:32:36Z</dcterms:created>
  <dcterms:modified xsi:type="dcterms:W3CDTF">2021-05-11T04:50:11Z</dcterms:modified>
</cp:coreProperties>
</file>