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SpecialPlsOnTitleSld="0">
  <p:sldMasterIdLst>
    <p:sldMasterId id="2147483660" r:id="rId1"/>
  </p:sldMasterIdLst>
  <p:notesMasterIdLst>
    <p:notesMasterId r:id="rId2"/>
  </p:notesMasterIdLst>
  <p:sldIdLst>
    <p:sldId id="257" r:id="rId3"/>
    <p:sldId id="453" r:id="rId4"/>
    <p:sldId id="454" r:id="rId5"/>
    <p:sldId id="455" r:id="rId6"/>
    <p:sldId id="456" r:id="rId7"/>
    <p:sldId id="457" r:id="rId8"/>
    <p:sldId id="309" r:id="rId9"/>
    <p:sldId id="388" r:id="rId10"/>
    <p:sldId id="398" r:id="rId11"/>
    <p:sldId id="397" r:id="rId12"/>
    <p:sldId id="400" r:id="rId13"/>
    <p:sldId id="401" r:id="rId14"/>
    <p:sldId id="396" r:id="rId15"/>
    <p:sldId id="395" r:id="rId16"/>
    <p:sldId id="391" r:id="rId17"/>
    <p:sldId id="411" r:id="rId18"/>
    <p:sldId id="413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416" r:id="rId45"/>
    <p:sldId id="427" r:id="rId46"/>
    <p:sldId id="418" r:id="rId47"/>
    <p:sldId id="429" r:id="rId48"/>
    <p:sldId id="430" r:id="rId49"/>
    <p:sldId id="420" r:id="rId50"/>
    <p:sldId id="419" r:id="rId51"/>
    <p:sldId id="421" r:id="rId52"/>
    <p:sldId id="422" r:id="rId53"/>
    <p:sldId id="423" r:id="rId54"/>
    <p:sldId id="451" r:id="rId55"/>
    <p:sldId id="424" r:id="rId56"/>
    <p:sldId id="449" r:id="rId57"/>
    <p:sldId id="443" r:id="rId58"/>
    <p:sldId id="446" r:id="rId59"/>
    <p:sldId id="452" r:id="rId60"/>
    <p:sldId id="483" r:id="rId61"/>
    <p:sldId id="484" r:id="rId62"/>
    <p:sldId id="485" r:id="rId63"/>
    <p:sldId id="486" r:id="rId64"/>
    <p:sldId id="487" r:id="rId65"/>
    <p:sldId id="493" r:id="rId66"/>
    <p:sldId id="488" r:id="rId67"/>
    <p:sldId id="490" r:id="rId68"/>
    <p:sldId id="489" r:id="rId69"/>
    <p:sldId id="491" r:id="rId70"/>
    <p:sldId id="492" r:id="rId71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3802" autoAdjust="0"/>
    <p:restoredTop sz="95494" autoAdjust="0"/>
  </p:normalViewPr>
  <p:slideViewPr>
    <p:cSldViewPr>
      <p:cViewPr varScale="1">
        <p:scale>
          <a:sx n="100" d="100"/>
          <a:sy n="100" d="100"/>
        </p:scale>
        <p:origin x="1536" y="114"/>
      </p:cViewPr>
      <p:guideLst>
        <p:guide orient="horz" pos="2156"/>
        <p:guide pos="311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90"/>
      </p:cViewPr>
      <p:guideLst>
        <p:guide orient="horz" pos="2880"/>
        <p:guide pos="2156"/>
      </p:guideLst>
    </p:cSldViewPr>
  </p:notesViewPr>
  <p:gridSpacing cx="72010" cy="7201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slide" Target="slides/slide52.xml"  /><Relationship Id="rId55" Type="http://schemas.openxmlformats.org/officeDocument/2006/relationships/slide" Target="slides/slide53.xml"  /><Relationship Id="rId56" Type="http://schemas.openxmlformats.org/officeDocument/2006/relationships/slide" Target="slides/slide54.xml"  /><Relationship Id="rId57" Type="http://schemas.openxmlformats.org/officeDocument/2006/relationships/slide" Target="slides/slide55.xml"  /><Relationship Id="rId58" Type="http://schemas.openxmlformats.org/officeDocument/2006/relationships/slide" Target="slides/slide56.xml"  /><Relationship Id="rId59" Type="http://schemas.openxmlformats.org/officeDocument/2006/relationships/slide" Target="slides/slide57.xml"  /><Relationship Id="rId6" Type="http://schemas.openxmlformats.org/officeDocument/2006/relationships/slide" Target="slides/slide4.xml"  /><Relationship Id="rId60" Type="http://schemas.openxmlformats.org/officeDocument/2006/relationships/slide" Target="slides/slide58.xml"  /><Relationship Id="rId61" Type="http://schemas.openxmlformats.org/officeDocument/2006/relationships/slide" Target="slides/slide59.xml"  /><Relationship Id="rId62" Type="http://schemas.openxmlformats.org/officeDocument/2006/relationships/slide" Target="slides/slide60.xml"  /><Relationship Id="rId63" Type="http://schemas.openxmlformats.org/officeDocument/2006/relationships/slide" Target="slides/slide61.xml"  /><Relationship Id="rId64" Type="http://schemas.openxmlformats.org/officeDocument/2006/relationships/slide" Target="slides/slide62.xml"  /><Relationship Id="rId65" Type="http://schemas.openxmlformats.org/officeDocument/2006/relationships/slide" Target="slides/slide63.xml"  /><Relationship Id="rId66" Type="http://schemas.openxmlformats.org/officeDocument/2006/relationships/slide" Target="slides/slide64.xml"  /><Relationship Id="rId67" Type="http://schemas.openxmlformats.org/officeDocument/2006/relationships/slide" Target="slides/slide65.xml"  /><Relationship Id="rId68" Type="http://schemas.openxmlformats.org/officeDocument/2006/relationships/slide" Target="slides/slide66.xml"  /><Relationship Id="rId69" Type="http://schemas.openxmlformats.org/officeDocument/2006/relationships/slide" Target="slides/slide67.xml"  /><Relationship Id="rId7" Type="http://schemas.openxmlformats.org/officeDocument/2006/relationships/slide" Target="slides/slide5.xml"  /><Relationship Id="rId70" Type="http://schemas.openxmlformats.org/officeDocument/2006/relationships/slide" Target="slides/slide68.xml"  /><Relationship Id="rId71" Type="http://schemas.openxmlformats.org/officeDocument/2006/relationships/slide" Target="slides/slide69.xml"  /><Relationship Id="rId72" Type="http://schemas.openxmlformats.org/officeDocument/2006/relationships/presProps" Target="presProps.xml"  /><Relationship Id="rId73" Type="http://schemas.openxmlformats.org/officeDocument/2006/relationships/viewProps" Target="viewProps.xml"  /><Relationship Id="rId74" Type="http://schemas.openxmlformats.org/officeDocument/2006/relationships/theme" Target="theme/theme1.xml"  /><Relationship Id="rId75" Type="http://schemas.openxmlformats.org/officeDocument/2006/relationships/tableStyles" Target="tableStyles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A7ED6A74-F86F-40C2-BEB6-62174610F537}" type="datetime1">
              <a:rPr lang="ko-KR" altLang="en-US"/>
              <a:pPr lvl="0">
                <a:defRPr/>
              </a:pPr>
              <a:t>2022-01-20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6F8717E-3759-4963-9409-A68F28E404C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10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1.xml"  /><Relationship Id="rId2" Type="http://schemas.openxmlformats.org/officeDocument/2006/relationships/notesMaster" Target="../notesMasters/notesMaster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slide" Target="../slides/slide12.xml"  /><Relationship Id="rId2" Type="http://schemas.openxmlformats.org/officeDocument/2006/relationships/notesMaster" Target="../notesMasters/notesMaster1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slide" Target="../slides/slide13.xml"  /><Relationship Id="rId2" Type="http://schemas.openxmlformats.org/officeDocument/2006/relationships/notesMaster" Target="../notesMasters/notesMaster1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slide" Target="../slides/slide14.xml"  /><Relationship Id="rId2" Type="http://schemas.openxmlformats.org/officeDocument/2006/relationships/notesMaster" Target="../notesMasters/notesMaster1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slide" Target="../slides/slide15.xml"  /><Relationship Id="rId2" Type="http://schemas.openxmlformats.org/officeDocument/2006/relationships/notesMaster" Target="../notesMasters/notesMaster1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slide" Target="../slides/slide16.xml"  /><Relationship Id="rId2" Type="http://schemas.openxmlformats.org/officeDocument/2006/relationships/notesMaster" Target="../notesMasters/notesMaster1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slide" Target="../slides/slide17.xml"  /><Relationship Id="rId2" Type="http://schemas.openxmlformats.org/officeDocument/2006/relationships/notesMaster" Target="../notesMasters/notesMaster1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slide" Target="../slides/slide20.xml"  /><Relationship Id="rId2" Type="http://schemas.openxmlformats.org/officeDocument/2006/relationships/notesMaster" Target="../notesMasters/notesMaster1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1.xml"  /><Relationship Id="rId2" Type="http://schemas.openxmlformats.org/officeDocument/2006/relationships/notesMaster" Target="../notesMasters/notesMaster1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2.xml"  /><Relationship Id="rId2" Type="http://schemas.openxmlformats.org/officeDocument/2006/relationships/notesMaster" Target="../notesMasters/notesMaster1.xml"  /></Relationships>
</file>

<file path=ppt/notesSlides/_rels/notesSlide2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3.xml"  /><Relationship Id="rId2" Type="http://schemas.openxmlformats.org/officeDocument/2006/relationships/notesMaster" Target="../notesMasters/notesMaster1.xml"  /></Relationships>
</file>

<file path=ppt/notesSlides/_rels/notesSlide24.xml.rels><?xml version="1.0" encoding="UTF-8" standalone="yes" ?><Relationships xmlns="http://schemas.openxmlformats.org/package/2006/relationships"><Relationship Id="rId1" Type="http://schemas.openxmlformats.org/officeDocument/2006/relationships/slide" Target="../slides/slide24.xml"  /><Relationship Id="rId2" Type="http://schemas.openxmlformats.org/officeDocument/2006/relationships/notesMaster" Target="../notesMasters/notesMaster1.xml"  /></Relationships>
</file>

<file path=ppt/notesSlides/_rels/notesSlide25.xml.rels><?xml version="1.0" encoding="UTF-8" standalone="yes" ?><Relationships xmlns="http://schemas.openxmlformats.org/package/2006/relationships"><Relationship Id="rId1" Type="http://schemas.openxmlformats.org/officeDocument/2006/relationships/slide" Target="../slides/slide25.xml"  /><Relationship Id="rId2" Type="http://schemas.openxmlformats.org/officeDocument/2006/relationships/notesMaster" Target="../notesMasters/notesMaster1.xml"  /></Relationships>
</file>

<file path=ppt/notesSlides/_rels/notesSlide2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6.xml"  /><Relationship Id="rId2" Type="http://schemas.openxmlformats.org/officeDocument/2006/relationships/notesMaster" Target="../notesMasters/notesMaster1.xml"  /></Relationships>
</file>

<file path=ppt/notesSlides/_rels/notesSlide27.xml.rels><?xml version="1.0" encoding="UTF-8" standalone="yes" ?><Relationships xmlns="http://schemas.openxmlformats.org/package/2006/relationships"><Relationship Id="rId1" Type="http://schemas.openxmlformats.org/officeDocument/2006/relationships/slide" Target="../slides/slide27.xml"  /><Relationship Id="rId2" Type="http://schemas.openxmlformats.org/officeDocument/2006/relationships/notesMaster" Target="../notesMasters/notesMaster1.xml"  /></Relationships>
</file>

<file path=ppt/notesSlides/_rels/notesSlide28.xml.rels><?xml version="1.0" encoding="UTF-8" standalone="yes" ?><Relationships xmlns="http://schemas.openxmlformats.org/package/2006/relationships"><Relationship Id="rId1" Type="http://schemas.openxmlformats.org/officeDocument/2006/relationships/slide" Target="../slides/slide28.xml"  /><Relationship Id="rId2" Type="http://schemas.openxmlformats.org/officeDocument/2006/relationships/notesMaster" Target="../notesMasters/notesMaster1.xml"  /></Relationships>
</file>

<file path=ppt/notesSlides/_rels/notesSlide29.xml.rels><?xml version="1.0" encoding="UTF-8" standalone="yes" ?><Relationships xmlns="http://schemas.openxmlformats.org/package/2006/relationships"><Relationship Id="rId1" Type="http://schemas.openxmlformats.org/officeDocument/2006/relationships/slide" Target="../slides/slide29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30.xml.rels><?xml version="1.0" encoding="UTF-8" standalone="yes" ?><Relationships xmlns="http://schemas.openxmlformats.org/package/2006/relationships"><Relationship Id="rId1" Type="http://schemas.openxmlformats.org/officeDocument/2006/relationships/slide" Target="../slides/slide30.xml"  /><Relationship Id="rId2" Type="http://schemas.openxmlformats.org/officeDocument/2006/relationships/notesMaster" Target="../notesMasters/notesMaster1.xml"  /></Relationships>
</file>

<file path=ppt/notesSlides/_rels/notesSlide31.xml.rels><?xml version="1.0" encoding="UTF-8" standalone="yes" ?><Relationships xmlns="http://schemas.openxmlformats.org/package/2006/relationships"><Relationship Id="rId1" Type="http://schemas.openxmlformats.org/officeDocument/2006/relationships/slide" Target="../slides/slide31.xml"  /><Relationship Id="rId2" Type="http://schemas.openxmlformats.org/officeDocument/2006/relationships/notesMaster" Target="../notesMasters/notesMaster1.xml"  /></Relationships>
</file>

<file path=ppt/notesSlides/_rels/notesSlide32.xml.rels><?xml version="1.0" encoding="UTF-8" standalone="yes" ?><Relationships xmlns="http://schemas.openxmlformats.org/package/2006/relationships"><Relationship Id="rId1" Type="http://schemas.openxmlformats.org/officeDocument/2006/relationships/slide" Target="../slides/slide32.xml"  /><Relationship Id="rId2" Type="http://schemas.openxmlformats.org/officeDocument/2006/relationships/notesMaster" Target="../notesMasters/notesMaster1.xml"  /></Relationships>
</file>

<file path=ppt/notesSlides/_rels/notesSlide3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3.xml"  /><Relationship Id="rId2" Type="http://schemas.openxmlformats.org/officeDocument/2006/relationships/notesMaster" Target="../notesMasters/notesMaster1.xml"  /></Relationships>
</file>

<file path=ppt/notesSlides/_rels/notesSlide34.xml.rels><?xml version="1.0" encoding="UTF-8" standalone="yes" ?><Relationships xmlns="http://schemas.openxmlformats.org/package/2006/relationships"><Relationship Id="rId1" Type="http://schemas.openxmlformats.org/officeDocument/2006/relationships/slide" Target="../slides/slide34.xml"  /><Relationship Id="rId2" Type="http://schemas.openxmlformats.org/officeDocument/2006/relationships/notesMaster" Target="../notesMasters/notesMaster1.xml"  /></Relationships>
</file>

<file path=ppt/notesSlides/_rels/notesSlide35.xml.rels><?xml version="1.0" encoding="UTF-8" standalone="yes" ?><Relationships xmlns="http://schemas.openxmlformats.org/package/2006/relationships"><Relationship Id="rId1" Type="http://schemas.openxmlformats.org/officeDocument/2006/relationships/slide" Target="../slides/slide35.xml"  /><Relationship Id="rId2" Type="http://schemas.openxmlformats.org/officeDocument/2006/relationships/notesMaster" Target="../notesMasters/notesMaster1.xml"  /></Relationships>
</file>

<file path=ppt/notesSlides/_rels/notesSlide36.xml.rels><?xml version="1.0" encoding="UTF-8" standalone="yes" ?><Relationships xmlns="http://schemas.openxmlformats.org/package/2006/relationships"><Relationship Id="rId1" Type="http://schemas.openxmlformats.org/officeDocument/2006/relationships/slide" Target="../slides/slide36.xml"  /><Relationship Id="rId2" Type="http://schemas.openxmlformats.org/officeDocument/2006/relationships/notesMaster" Target="../notesMasters/notesMaster1.xml"  /></Relationships>
</file>

<file path=ppt/notesSlides/_rels/notesSlide37.xml.rels><?xml version="1.0" encoding="UTF-8" standalone="yes" ?><Relationships xmlns="http://schemas.openxmlformats.org/package/2006/relationships"><Relationship Id="rId1" Type="http://schemas.openxmlformats.org/officeDocument/2006/relationships/slide" Target="../slides/slide37.xml"  /><Relationship Id="rId2" Type="http://schemas.openxmlformats.org/officeDocument/2006/relationships/notesMaster" Target="../notesMasters/notesMaster1.xml"  /></Relationships>
</file>

<file path=ppt/notesSlides/_rels/notesSlide38.xml.rels><?xml version="1.0" encoding="UTF-8" standalone="yes" ?><Relationships xmlns="http://schemas.openxmlformats.org/package/2006/relationships"><Relationship Id="rId1" Type="http://schemas.openxmlformats.org/officeDocument/2006/relationships/slide" Target="../slides/slide38.xml"  /><Relationship Id="rId2" Type="http://schemas.openxmlformats.org/officeDocument/2006/relationships/notesMaster" Target="../notesMasters/notesMaster1.xml"  /></Relationships>
</file>

<file path=ppt/notesSlides/_rels/notesSlide39.xml.rels><?xml version="1.0" encoding="UTF-8" standalone="yes" ?><Relationships xmlns="http://schemas.openxmlformats.org/package/2006/relationships"><Relationship Id="rId1" Type="http://schemas.openxmlformats.org/officeDocument/2006/relationships/slide" Target="../slides/slide39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40.xml.rels><?xml version="1.0" encoding="UTF-8" standalone="yes" ?><Relationships xmlns="http://schemas.openxmlformats.org/package/2006/relationships"><Relationship Id="rId1" Type="http://schemas.openxmlformats.org/officeDocument/2006/relationships/slide" Target="../slides/slide40.xml"  /><Relationship Id="rId2" Type="http://schemas.openxmlformats.org/officeDocument/2006/relationships/notesMaster" Target="../notesMasters/notesMaster1.xml"  /></Relationships>
</file>

<file path=ppt/notesSlides/_rels/notesSlide41.xml.rels><?xml version="1.0" encoding="UTF-8" standalone="yes" ?><Relationships xmlns="http://schemas.openxmlformats.org/package/2006/relationships"><Relationship Id="rId1" Type="http://schemas.openxmlformats.org/officeDocument/2006/relationships/slide" Target="../slides/slide41.xml"  /><Relationship Id="rId2" Type="http://schemas.openxmlformats.org/officeDocument/2006/relationships/notesMaster" Target="../notesMasters/notesMaster1.xml"  /></Relationships>
</file>

<file path=ppt/notesSlides/_rels/notesSlide4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2.xml"  /><Relationship Id="rId2" Type="http://schemas.openxmlformats.org/officeDocument/2006/relationships/notesMaster" Target="../notesMasters/notesMaster1.xml"  /></Relationships>
</file>

<file path=ppt/notesSlides/_rels/notesSlide4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3.xml"  /><Relationship Id="rId2" Type="http://schemas.openxmlformats.org/officeDocument/2006/relationships/notesMaster" Target="../notesMasters/notesMaster1.xml"  /></Relationships>
</file>

<file path=ppt/notesSlides/_rels/notesSlide4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4.xml"  /><Relationship Id="rId2" Type="http://schemas.openxmlformats.org/officeDocument/2006/relationships/notesMaster" Target="../notesMasters/notesMaster1.xml"  /></Relationships>
</file>

<file path=ppt/notesSlides/_rels/notesSlide45.xml.rels><?xml version="1.0" encoding="UTF-8" standalone="yes" ?><Relationships xmlns="http://schemas.openxmlformats.org/package/2006/relationships"><Relationship Id="rId1" Type="http://schemas.openxmlformats.org/officeDocument/2006/relationships/slide" Target="../slides/slide45.xml"  /><Relationship Id="rId2" Type="http://schemas.openxmlformats.org/officeDocument/2006/relationships/notesMaster" Target="../notesMasters/notesMaster1.xml"  /></Relationships>
</file>

<file path=ppt/notesSlides/_rels/notesSlide46.xml.rels><?xml version="1.0" encoding="UTF-8" standalone="yes" ?><Relationships xmlns="http://schemas.openxmlformats.org/package/2006/relationships"><Relationship Id="rId1" Type="http://schemas.openxmlformats.org/officeDocument/2006/relationships/slide" Target="../slides/slide46.xml"  /><Relationship Id="rId2" Type="http://schemas.openxmlformats.org/officeDocument/2006/relationships/notesMaster" Target="../notesMasters/notesMaster1.xml"  /></Relationships>
</file>

<file path=ppt/notesSlides/_rels/notesSlide47.xml.rels><?xml version="1.0" encoding="UTF-8" standalone="yes" ?><Relationships xmlns="http://schemas.openxmlformats.org/package/2006/relationships"><Relationship Id="rId1" Type="http://schemas.openxmlformats.org/officeDocument/2006/relationships/slide" Target="../slides/slide47.xml"  /><Relationship Id="rId2" Type="http://schemas.openxmlformats.org/officeDocument/2006/relationships/notesMaster" Target="../notesMasters/notesMaster1.xml"  /></Relationships>
</file>

<file path=ppt/notesSlides/_rels/notesSlide48.xml.rels><?xml version="1.0" encoding="UTF-8" standalone="yes" ?><Relationships xmlns="http://schemas.openxmlformats.org/package/2006/relationships"><Relationship Id="rId1" Type="http://schemas.openxmlformats.org/officeDocument/2006/relationships/slide" Target="../slides/slide48.xml"  /><Relationship Id="rId2" Type="http://schemas.openxmlformats.org/officeDocument/2006/relationships/notesMaster" Target="../notesMasters/notesMaster1.xml"  /></Relationships>
</file>

<file path=ppt/notesSlides/_rels/notesSlide49.xml.rels><?xml version="1.0" encoding="UTF-8" standalone="yes" ?><Relationships xmlns="http://schemas.openxmlformats.org/package/2006/relationships"><Relationship Id="rId1" Type="http://schemas.openxmlformats.org/officeDocument/2006/relationships/slide" Target="../slides/slide49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_rels/notesSlide50.xml.rels><?xml version="1.0" encoding="UTF-8" standalone="yes" ?><Relationships xmlns="http://schemas.openxmlformats.org/package/2006/relationships"><Relationship Id="rId1" Type="http://schemas.openxmlformats.org/officeDocument/2006/relationships/slide" Target="../slides/slide50.xml"  /><Relationship Id="rId2" Type="http://schemas.openxmlformats.org/officeDocument/2006/relationships/notesMaster" Target="../notesMasters/notesMaster1.xml"  /></Relationships>
</file>

<file path=ppt/notesSlides/_rels/notesSlide51.xml.rels><?xml version="1.0" encoding="UTF-8" standalone="yes" ?><Relationships xmlns="http://schemas.openxmlformats.org/package/2006/relationships"><Relationship Id="rId1" Type="http://schemas.openxmlformats.org/officeDocument/2006/relationships/slide" Target="../slides/slide51.xml"  /><Relationship Id="rId2" Type="http://schemas.openxmlformats.org/officeDocument/2006/relationships/notesMaster" Target="../notesMasters/notesMaster1.xml"  /></Relationships>
</file>

<file path=ppt/notesSlides/_rels/notesSlide52.xml.rels><?xml version="1.0" encoding="UTF-8" standalone="yes" ?><Relationships xmlns="http://schemas.openxmlformats.org/package/2006/relationships"><Relationship Id="rId1" Type="http://schemas.openxmlformats.org/officeDocument/2006/relationships/slide" Target="../slides/slide52.xml"  /><Relationship Id="rId2" Type="http://schemas.openxmlformats.org/officeDocument/2006/relationships/notesMaster" Target="../notesMasters/notesMaster1.xml"  /></Relationships>
</file>

<file path=ppt/notesSlides/_rels/notesSlide53.xml.rels><?xml version="1.0" encoding="UTF-8" standalone="yes" ?><Relationships xmlns="http://schemas.openxmlformats.org/package/2006/relationships"><Relationship Id="rId1" Type="http://schemas.openxmlformats.org/officeDocument/2006/relationships/slide" Target="../slides/slide53.xml"  /><Relationship Id="rId2" Type="http://schemas.openxmlformats.org/officeDocument/2006/relationships/notesMaster" Target="../notesMasters/notesMaster1.xml"  /></Relationships>
</file>

<file path=ppt/notesSlides/_rels/notesSlide54.xml.rels><?xml version="1.0" encoding="UTF-8" standalone="yes" ?><Relationships xmlns="http://schemas.openxmlformats.org/package/2006/relationships"><Relationship Id="rId1" Type="http://schemas.openxmlformats.org/officeDocument/2006/relationships/slide" Target="../slides/slide54.xml"  /><Relationship Id="rId2" Type="http://schemas.openxmlformats.org/officeDocument/2006/relationships/notesMaster" Target="../notesMasters/notesMaster1.xml"  /></Relationships>
</file>

<file path=ppt/notesSlides/_rels/notesSlide5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5.xml"  /><Relationship Id="rId2" Type="http://schemas.openxmlformats.org/officeDocument/2006/relationships/notesMaster" Target="../notesMasters/notesMaster1.xml"  /></Relationships>
</file>

<file path=ppt/notesSlides/_rels/notesSlide56.xml.rels><?xml version="1.0" encoding="UTF-8" standalone="yes" ?><Relationships xmlns="http://schemas.openxmlformats.org/package/2006/relationships"><Relationship Id="rId1" Type="http://schemas.openxmlformats.org/officeDocument/2006/relationships/slide" Target="../slides/slide56.xml"  /><Relationship Id="rId2" Type="http://schemas.openxmlformats.org/officeDocument/2006/relationships/notesMaster" Target="../notesMasters/notesMaster1.xml"  /></Relationships>
</file>

<file path=ppt/notesSlides/_rels/notesSlide57.xml.rels><?xml version="1.0" encoding="UTF-8" standalone="yes" ?><Relationships xmlns="http://schemas.openxmlformats.org/package/2006/relationships"><Relationship Id="rId1" Type="http://schemas.openxmlformats.org/officeDocument/2006/relationships/slide" Target="../slides/slide57.xml"  /><Relationship Id="rId2" Type="http://schemas.openxmlformats.org/officeDocument/2006/relationships/notesMaster" Target="../notesMasters/notesMaster1.xml"  /></Relationships>
</file>

<file path=ppt/notesSlides/_rels/notesSlide58.xml.rels><?xml version="1.0" encoding="UTF-8" standalone="yes" ?><Relationships xmlns="http://schemas.openxmlformats.org/package/2006/relationships"><Relationship Id="rId1" Type="http://schemas.openxmlformats.org/officeDocument/2006/relationships/slide" Target="../slides/slide58.xml"  /><Relationship Id="rId2" Type="http://schemas.openxmlformats.org/officeDocument/2006/relationships/notesMaster" Target="../notesMasters/notesMaster1.xml"  /></Relationships>
</file>

<file path=ppt/notesSlides/_rels/notesSlide59.xml.rels><?xml version="1.0" encoding="UTF-8" standalone="yes" ?><Relationships xmlns="http://schemas.openxmlformats.org/package/2006/relationships"><Relationship Id="rId1" Type="http://schemas.openxmlformats.org/officeDocument/2006/relationships/slide" Target="../slides/slide59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.xml"  /><Relationship Id="rId2" Type="http://schemas.openxmlformats.org/officeDocument/2006/relationships/notesMaster" Target="../notesMasters/notesMaster1.xml"  /></Relationships>
</file>

<file path=ppt/notesSlides/_rels/notesSlide60.xml.rels><?xml version="1.0" encoding="UTF-8" standalone="yes" ?><Relationships xmlns="http://schemas.openxmlformats.org/package/2006/relationships"><Relationship Id="rId1" Type="http://schemas.openxmlformats.org/officeDocument/2006/relationships/slide" Target="../slides/slide60.xml"  /><Relationship Id="rId2" Type="http://schemas.openxmlformats.org/officeDocument/2006/relationships/notesMaster" Target="../notesMasters/notesMaster1.xml"  /></Relationships>
</file>

<file path=ppt/notesSlides/_rels/notesSlide61.xml.rels><?xml version="1.0" encoding="UTF-8" standalone="yes" ?><Relationships xmlns="http://schemas.openxmlformats.org/package/2006/relationships"><Relationship Id="rId1" Type="http://schemas.openxmlformats.org/officeDocument/2006/relationships/slide" Target="../slides/slide61.xml"  /><Relationship Id="rId2" Type="http://schemas.openxmlformats.org/officeDocument/2006/relationships/notesMaster" Target="../notesMasters/notesMaster1.xml"  /></Relationships>
</file>

<file path=ppt/notesSlides/_rels/notesSlide62.xml.rels><?xml version="1.0" encoding="UTF-8" standalone="yes" ?><Relationships xmlns="http://schemas.openxmlformats.org/package/2006/relationships"><Relationship Id="rId1" Type="http://schemas.openxmlformats.org/officeDocument/2006/relationships/slide" Target="../slides/slide62.xml"  /><Relationship Id="rId2" Type="http://schemas.openxmlformats.org/officeDocument/2006/relationships/notesMaster" Target="../notesMasters/notesMaster1.xml"  /></Relationships>
</file>

<file path=ppt/notesSlides/_rels/notesSlide63.xml.rels><?xml version="1.0" encoding="UTF-8" standalone="yes" ?><Relationships xmlns="http://schemas.openxmlformats.org/package/2006/relationships"><Relationship Id="rId1" Type="http://schemas.openxmlformats.org/officeDocument/2006/relationships/slide" Target="../slides/slide63.xml"  /><Relationship Id="rId2" Type="http://schemas.openxmlformats.org/officeDocument/2006/relationships/notesMaster" Target="../notesMasters/notesMaster1.xml"  /></Relationships>
</file>

<file path=ppt/notesSlides/_rels/notesSlide64.xml.rels><?xml version="1.0" encoding="UTF-8" standalone="yes" ?><Relationships xmlns="http://schemas.openxmlformats.org/package/2006/relationships"><Relationship Id="rId1" Type="http://schemas.openxmlformats.org/officeDocument/2006/relationships/slide" Target="../slides/slide64.xml"  /><Relationship Id="rId2" Type="http://schemas.openxmlformats.org/officeDocument/2006/relationships/notesMaster" Target="../notesMasters/notesMaster1.xml"  /></Relationships>
</file>

<file path=ppt/notesSlides/_rels/notesSlide65.xml.rels><?xml version="1.0" encoding="UTF-8" standalone="yes" ?><Relationships xmlns="http://schemas.openxmlformats.org/package/2006/relationships"><Relationship Id="rId1" Type="http://schemas.openxmlformats.org/officeDocument/2006/relationships/slide" Target="../slides/slide65.xml"  /><Relationship Id="rId2" Type="http://schemas.openxmlformats.org/officeDocument/2006/relationships/notesMaster" Target="../notesMasters/notesMaster1.xml"  /></Relationships>
</file>

<file path=ppt/notesSlides/_rels/notesSlide66.xml.rels><?xml version="1.0" encoding="UTF-8" standalone="yes" ?><Relationships xmlns="http://schemas.openxmlformats.org/package/2006/relationships"><Relationship Id="rId1" Type="http://schemas.openxmlformats.org/officeDocument/2006/relationships/slide" Target="../slides/slide66.xml"  /><Relationship Id="rId2" Type="http://schemas.openxmlformats.org/officeDocument/2006/relationships/notesMaster" Target="../notesMasters/notesMaster1.xml"  /></Relationships>
</file>

<file path=ppt/notesSlides/_rels/notesSlide67.xml.rels><?xml version="1.0" encoding="UTF-8" standalone="yes" ?><Relationships xmlns="http://schemas.openxmlformats.org/package/2006/relationships"><Relationship Id="rId1" Type="http://schemas.openxmlformats.org/officeDocument/2006/relationships/slide" Target="../slides/slide67.xml"  /><Relationship Id="rId2" Type="http://schemas.openxmlformats.org/officeDocument/2006/relationships/notesMaster" Target="../notesMasters/notesMaster1.xml"  /></Relationships>
</file>

<file path=ppt/notesSlides/_rels/notesSlide68.xml.rels><?xml version="1.0" encoding="UTF-8" standalone="yes" ?><Relationships xmlns="http://schemas.openxmlformats.org/package/2006/relationships"><Relationship Id="rId1" Type="http://schemas.openxmlformats.org/officeDocument/2006/relationships/slide" Target="../slides/slide68.xml"  /><Relationship Id="rId2" Type="http://schemas.openxmlformats.org/officeDocument/2006/relationships/notesMaster" Target="../notesMasters/notesMaster1.xml"  /></Relationships>
</file>

<file path=ppt/notesSlides/_rels/notesSlide69.xml.rels><?xml version="1.0" encoding="UTF-8" standalone="yes" ?><Relationships xmlns="http://schemas.openxmlformats.org/package/2006/relationships"><Relationship Id="rId1" Type="http://schemas.openxmlformats.org/officeDocument/2006/relationships/slide" Target="../slides/slide69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8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9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59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69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C6F8717E-3759-4963-9409-A68F28E404C9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F5B5-397F-4AE4-BB32-19BD58EEDEB6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C4B6-01E8-4236-9BAF-540FF81B6C96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AF30-9519-4EA2-BAE8-6FF34F27F812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B4C6-F8D3-4F4D-B007-6891BAAC18C6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08C0-2EED-47B9-B91F-DD17BE7104B8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8BFB-6AC7-49FF-B787-8703EF752701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AF84-5B28-406A-BCDA-060A6AF02098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608E-224F-45E0-9EDA-3B20C7C503C5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B655-4382-4FBB-A79A-F393CB879435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A14B-0B08-4CFD-9D4D-29623F40638E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765B-A4A0-431E-B8B9-20359EC6D1DE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3A21C-A011-493B-9676-6A2F2B5D1960}" type="datetime1">
              <a:rPr lang="ko-KR" altLang="en-US" smtClean="0"/>
              <a:t>2021-12-14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Project Management System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A75D6-194B-4A9D-B0A1-C42A4EBC40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Relationship Id="rId5" Type="http://schemas.openxmlformats.org/officeDocument/2006/relationships/image" Target="../media/image3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7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1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19.png"  /><Relationship Id="rId6" Type="http://schemas.openxmlformats.org/officeDocument/2006/relationships/image" Target="../media/image20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21.png"  /><Relationship Id="rId6" Type="http://schemas.openxmlformats.org/officeDocument/2006/relationships/image" Target="../media/image2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3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24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5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2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27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28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29.png"  /><Relationship Id="rId6" Type="http://schemas.openxmlformats.org/officeDocument/2006/relationships/image" Target="../media/image30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31.png"  /><Relationship Id="rId6" Type="http://schemas.openxmlformats.org/officeDocument/2006/relationships/image" Target="../media/image32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33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3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4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35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36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37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38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39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40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41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42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43.png"  /><Relationship Id="rId6" Type="http://schemas.openxmlformats.org/officeDocument/2006/relationships/image" Target="../media/image44.png"  /><Relationship Id="rId7" Type="http://schemas.openxmlformats.org/officeDocument/2006/relationships/image" Target="../media/image45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46.png"  /><Relationship Id="rId6" Type="http://schemas.openxmlformats.org/officeDocument/2006/relationships/image" Target="../media/image47.png"  /><Relationship Id="rId7" Type="http://schemas.openxmlformats.org/officeDocument/2006/relationships/image" Target="../media/image48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49.png"  /><Relationship Id="rId6" Type="http://schemas.openxmlformats.org/officeDocument/2006/relationships/image" Target="../media/image50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51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52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3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3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54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3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55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53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56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57.png"  /><Relationship Id="rId6" Type="http://schemas.openxmlformats.org/officeDocument/2006/relationships/image" Target="../media/image58.png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57.png"  /><Relationship Id="rId6" Type="http://schemas.openxmlformats.org/officeDocument/2006/relationships/image" Target="../media/image58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59.png"  /><Relationship Id="rId6" Type="http://schemas.openxmlformats.org/officeDocument/2006/relationships/image" Target="../media/image60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8.png"  /><Relationship Id="rId6" Type="http://schemas.openxmlformats.org/officeDocument/2006/relationships/image" Target="../media/image9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61.png"  /><Relationship Id="rId6" Type="http://schemas.openxmlformats.org/officeDocument/2006/relationships/image" Target="../media/image62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63.png"  /><Relationship Id="rId6" Type="http://schemas.openxmlformats.org/officeDocument/2006/relationships/image" Target="../media/image64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65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66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67.png"  /><Relationship Id="rId6" Type="http://schemas.openxmlformats.org/officeDocument/2006/relationships/image" Target="../media/image68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67.png"  /><Relationship Id="rId6" Type="http://schemas.openxmlformats.org/officeDocument/2006/relationships/image" Target="../media/image69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70.png"  /><Relationship Id="rId6" Type="http://schemas.openxmlformats.org/officeDocument/2006/relationships/image" Target="../media/image71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74.png"  /><Relationship Id="rId6" Type="http://schemas.openxmlformats.org/officeDocument/2006/relationships/image" Target="../media/image75.pn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76.png"  /><Relationship Id="rId6" Type="http://schemas.openxmlformats.org/officeDocument/2006/relationships/image" Target="../media/image77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78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7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80.png"  /><Relationship Id="rId6" Type="http://schemas.openxmlformats.org/officeDocument/2006/relationships/image" Target="../media/image81.pn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80.png"  /><Relationship Id="rId6" Type="http://schemas.openxmlformats.org/officeDocument/2006/relationships/image" Target="../media/image82.pn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80.png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83.png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84.png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85.png"  /><Relationship Id="rId6" Type="http://schemas.openxmlformats.org/officeDocument/2006/relationships/image" Target="../media/image86.png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87.png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88.png"  /><Relationship Id="rId6" Type="http://schemas.openxmlformats.org/officeDocument/2006/relationships/image" Target="../media/image89.png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2.png"  /><Relationship Id="rId4" Type="http://schemas.openxmlformats.org/officeDocument/2006/relationships/image" Target="../media/image73.png"  /><Relationship Id="rId5" Type="http://schemas.openxmlformats.org/officeDocument/2006/relationships/image" Target="../media/image90.png"  /></Relationships>
</file>

<file path=ppt/slides/_rels/slide5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9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0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/Relationships>
</file>

<file path=ppt/slides/_rels/slide6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0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92.png"  /><Relationship Id="rId6" Type="http://schemas.openxmlformats.org/officeDocument/2006/relationships/image" Target="../media/image93.png"  /></Relationships>
</file>

<file path=ppt/slides/_rels/slide6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1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94.png"  /></Relationships>
</file>

<file path=ppt/slides/_rels/slide6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2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95.png"  /></Relationships>
</file>

<file path=ppt/slides/_rels/slide6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3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96.png"  /></Relationships>
</file>

<file path=ppt/slides/_rels/slide6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4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96.png"  /></Relationships>
</file>

<file path=ppt/slides/_rels/slide6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5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97.png"  /></Relationships>
</file>

<file path=ppt/slides/_rels/slide6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6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98.png"  /></Relationships>
</file>

<file path=ppt/slides/_rels/slide6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99.png"  /></Relationships>
</file>

<file path=ppt/slides/_rels/slide6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6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100.png"  /></Relationships>
</file>

<file path=ppt/slides/_rels/slide6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69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101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7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7.png"  /><Relationship Id="rId4" Type="http://schemas.openxmlformats.org/officeDocument/2006/relationships/image" Target="../media/image5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3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1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2.xml"  /><Relationship Id="rId3" Type="http://schemas.openxmlformats.org/officeDocument/2006/relationships/image" Target="../media/image15.png"  /><Relationship Id="rId4" Type="http://schemas.openxmlformats.org/officeDocument/2006/relationships/image" Target="../media/image7.png"  /><Relationship Id="rId5" Type="http://schemas.openxmlformats.org/officeDocument/2006/relationships/image" Target="../media/image5.png"  /><Relationship Id="rId6" Type="http://schemas.openxmlformats.org/officeDocument/2006/relationships/image" Target="../media/image16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2124"/>
          <a:stretch>
            <a:fillRect/>
          </a:stretch>
        </p:blipFill>
        <p:spPr bwMode="auto">
          <a:xfrm>
            <a:off x="761999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/>
          <a:srcRect r="443"/>
          <a:stretch>
            <a:fillRect/>
          </a:stretch>
        </p:blipFill>
        <p:spPr bwMode="auto">
          <a:xfrm rot="10800000">
            <a:off x="0" y="0"/>
            <a:ext cx="9906000" cy="6069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6157685"/>
            <a:ext cx="9906001" cy="70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92961" y="1340767"/>
            <a:ext cx="5313040" cy="1944217"/>
          </a:xfrm>
          <a:noFill/>
        </p:spPr>
        <p:txBody>
          <a:bodyPr>
            <a:noAutofit/>
          </a:bodyPr>
          <a:lstStyle/>
          <a:p>
            <a:pPr algn="l"/>
            <a:r>
              <a:rPr lang="en-US" altLang="ko-KR" sz="3200" b="1" spc="-150" dirty="0">
                <a:solidFill>
                  <a:srgbClr val="143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PLM System</a:t>
            </a:r>
            <a:r>
              <a:rPr lang="en-US" altLang="ko-KR" sz="7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/>
            </a:r>
            <a:br>
              <a:rPr lang="en-US" altLang="ko-KR" sz="7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</a:br>
            <a:r>
              <a:rPr lang="ko-KR" altLang="en-US" sz="5400" b="1" spc="-3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사용자 </a:t>
            </a:r>
            <a:r>
              <a:rPr lang="en-US" altLang="ko-KR" sz="5400" b="1" spc="-3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OTF ExtraBold" pitchFamily="34" charset="-127"/>
                <a:ea typeface="나눔고딕OTF ExtraBold" pitchFamily="34" charset="-127"/>
              </a:rPr>
              <a:t>Manual</a:t>
            </a:r>
            <a:endParaRPr lang="ko-KR" altLang="en-US" sz="5400" b="1" spc="-3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OTF ExtraBold" pitchFamily="34" charset="-127"/>
              <a:ea typeface="나눔고딕OTF ExtraBold" pitchFamily="34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A75D6-194B-4A9D-B0A1-C42A4EBC40AB}" type="slidenum">
              <a:rPr lang="ko-KR" altLang="en-US" smtClean="0">
                <a:solidFill>
                  <a:schemeClr val="bg1"/>
                </a:solidFill>
              </a:rPr>
              <a:pPr/>
              <a:t>1</a:t>
            </a:fld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7216" y="3284984"/>
            <a:ext cx="2327569" cy="523220"/>
          </a:xfrm>
          <a:prstGeom prst="rect">
            <a:avLst/>
          </a:prstGeom>
          <a:noFill/>
          <a:ln w="3175" cap="rnd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◆ 사용자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매뉴얼</a:t>
            </a: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체" pitchFamily="49" charset="-127"/>
              <a:ea typeface="굴림체" pitchFamily="49" charset="-127"/>
            </a:endParaRPr>
          </a:p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체" pitchFamily="49" charset="-127"/>
                <a:ea typeface="굴림체" pitchFamily="49" charset="-127"/>
              </a:rPr>
              <a:t>◇ 관리자 매뉴얼</a:t>
            </a:r>
          </a:p>
        </p:txBody>
      </p:sp>
      <p:sp>
        <p:nvSpPr>
          <p:cNvPr id="13" name="바닥글 개체 틀 36"/>
          <p:cNvSpPr txBox="1">
            <a:spLocks/>
          </p:cNvSpPr>
          <p:nvPr/>
        </p:nvSpPr>
        <p:spPr>
          <a:xfrm>
            <a:off x="128464" y="111547"/>
            <a:ext cx="28788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PLM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시스템 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사용자 매뉴얼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144688" y="6356354"/>
            <a:ext cx="5616624" cy="365125"/>
          </a:xfrm>
        </p:spPr>
        <p:txBody>
          <a:bodyPr/>
          <a:lstStyle/>
          <a:p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</a:rPr>
              <a:t>Integrated Information Management System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310612" y="2313376"/>
            <a:ext cx="4622800" cy="2086704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424608" y="3277826"/>
            <a:ext cx="3118896" cy="291826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2480" y="908720"/>
            <a:ext cx="9289032" cy="830997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1.4 </a:t>
            </a:r>
            <a:r>
              <a:rPr lang="ko-KR" altLang="en-US" sz="1600">
                <a:latin typeface="굴림체"/>
                <a:ea typeface="굴림체"/>
              </a:rPr>
              <a:t>계약관리</a:t>
            </a:r>
            <a:r>
              <a:rPr lang="en-US" altLang="ko-KR" sz="1600">
                <a:latin typeface="굴림체"/>
                <a:ea typeface="굴림체"/>
              </a:rPr>
              <a:t> </a:t>
            </a:r>
            <a:endParaRPr lang="en-US" altLang="ko-KR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- </a:t>
            </a:r>
            <a:r>
              <a:rPr lang="ko-KR" altLang="en-US" sz="1600">
                <a:latin typeface="굴림체"/>
                <a:ea typeface="굴림체"/>
              </a:rPr>
              <a:t>계약을 조회 하고 등록하는 화면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- </a:t>
            </a:r>
            <a:r>
              <a:rPr lang="ko-KR" altLang="en-US" sz="1600">
                <a:latin typeface="굴림체"/>
                <a:ea typeface="굴림체"/>
              </a:rPr>
              <a:t>납기 예정 등록</a:t>
            </a:r>
            <a:r>
              <a:rPr lang="en-US" altLang="ko-KR" sz="1600">
                <a:latin typeface="굴림체"/>
                <a:ea typeface="굴림체"/>
              </a:rPr>
              <a:t>, </a:t>
            </a:r>
            <a:r>
              <a:rPr lang="ko-KR" altLang="en-US" sz="1600">
                <a:latin typeface="굴림체"/>
                <a:ea typeface="굴림체"/>
              </a:rPr>
              <a:t>결제 예정등록 하는 화면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제품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계약년월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등록버튼을 클릭</a:t>
            </a:r>
            <a:r>
              <a:rPr lang="en-US" altLang="ko-KR" sz="1200"/>
              <a:t>, </a:t>
            </a:r>
            <a:r>
              <a:rPr lang="ko-KR" altLang="en-US" sz="1200"/>
              <a:t>계약 정보 창이 뜨면 고객 정보를 선택 하고</a:t>
            </a:r>
            <a:r>
              <a:rPr lang="en-US" altLang="ko-KR" sz="1200"/>
              <a:t>, </a:t>
            </a:r>
            <a:r>
              <a:rPr lang="ko-KR" altLang="en-US" sz="1200"/>
              <a:t>제품 정보를 선택 한 후</a:t>
            </a:r>
            <a:r>
              <a:rPr lang="en-US" altLang="ko-KR" sz="1200"/>
              <a:t>, </a:t>
            </a:r>
            <a:r>
              <a:rPr lang="ko-KR" altLang="en-US" sz="1200"/>
              <a:t>기본정보를 입력하고</a:t>
            </a:r>
            <a:r>
              <a:rPr lang="en-US" altLang="ko-KR" sz="1200"/>
              <a:t>, </a:t>
            </a:r>
            <a:r>
              <a:rPr lang="ko-KR" altLang="en-US" sz="1200"/>
              <a:t>계약 정보를 입력하고 난 후 저장 버튼을 클릭 하여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납기예정등록과 결제예정 등록 리스트가 조회됨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313376"/>
            <a:ext cx="4601716" cy="224035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88167" y="4359007"/>
            <a:ext cx="3878213" cy="15459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계약 리스트의 해당 라인을 클릭 하면 해당 납기예정등록 리스트가 조회 된다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등록버튼을 클릭</a:t>
            </a:r>
            <a:r>
              <a:rPr lang="en-US" altLang="ko-KR" sz="1200"/>
              <a:t>, </a:t>
            </a:r>
            <a:r>
              <a:rPr lang="ko-KR" altLang="en-US" sz="1200"/>
              <a:t>납기예정정보 창이 뜨면</a:t>
            </a:r>
            <a:r>
              <a:rPr lang="en-US" altLang="ko-KR" sz="1200"/>
              <a:t>  </a:t>
            </a:r>
            <a:r>
              <a:rPr lang="ko-KR" altLang="en-US" sz="1200"/>
              <a:t>납기 예정일 등 납기 예정 정보를 입력 하고 저장 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저장 후에는 하단 리스트에 입력한 내용을 확인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하단 리스트를 클릭하여 내용을 수정</a:t>
            </a:r>
            <a:r>
              <a:rPr lang="en-US" altLang="ko-KR" sz="1200"/>
              <a:t>, </a:t>
            </a:r>
            <a:r>
              <a:rPr lang="ko-KR" altLang="en-US" sz="1200"/>
              <a:t>삭제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납기예정등록과 결제 예정 등록 리스트가 조회됨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6" name="TextBox 25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1.4.1 </a:t>
            </a:r>
            <a:r>
              <a:rPr lang="ko-KR" altLang="en-US" sz="1600">
                <a:latin typeface="굴림체"/>
                <a:ea typeface="굴림체"/>
              </a:rPr>
              <a:t>계약관리 </a:t>
            </a:r>
            <a:r>
              <a:rPr lang="en-US" altLang="ko-KR" sz="1600">
                <a:latin typeface="굴림체"/>
                <a:ea typeface="굴림체"/>
              </a:rPr>
              <a:t>-  </a:t>
            </a:r>
            <a:r>
              <a:rPr lang="ko-KR" altLang="en-US" sz="1600">
                <a:latin typeface="굴림체"/>
                <a:ea typeface="굴림체"/>
              </a:rPr>
              <a:t>납기예정등록</a:t>
            </a:r>
            <a:r>
              <a:rPr lang="en-US" altLang="ko-KR" sz="1600">
                <a:latin typeface="굴림체"/>
                <a:ea typeface="굴림체"/>
              </a:rPr>
              <a:t> </a:t>
            </a:r>
            <a:endParaRPr lang="en-US" altLang="ko-KR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- </a:t>
            </a:r>
            <a:r>
              <a:rPr lang="ko-KR" altLang="en-US" sz="1600">
                <a:latin typeface="굴림체"/>
                <a:ea typeface="굴림체"/>
              </a:rPr>
              <a:t>납기 예정 등록 리스트를 조회 하고 저장 하는 화면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00473" y="2408694"/>
            <a:ext cx="4608512" cy="231636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06352" y="4531698"/>
            <a:ext cx="3796754" cy="16652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계약 리스트의 해당 라인을 클릭 하면 해당 결제예정등록 리스트가 조회 된다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등록버튼을 클릭</a:t>
            </a:r>
            <a:r>
              <a:rPr lang="en-US" altLang="ko-KR" sz="1200"/>
              <a:t>, </a:t>
            </a:r>
            <a:r>
              <a:rPr lang="ko-KR" altLang="en-US" sz="1200"/>
              <a:t>결제예정정보 창이 뜨면</a:t>
            </a:r>
            <a:r>
              <a:rPr lang="en-US" altLang="ko-KR" sz="1200"/>
              <a:t> </a:t>
            </a:r>
            <a:r>
              <a:rPr lang="ko-KR" altLang="en-US" sz="1200"/>
              <a:t>구분</a:t>
            </a:r>
            <a:r>
              <a:rPr lang="en-US" altLang="ko-KR" sz="1200"/>
              <a:t>, </a:t>
            </a:r>
            <a:r>
              <a:rPr lang="ko-KR" altLang="en-US" sz="1200"/>
              <a:t>결제계정 등 결제 예정 정보를 입력 하고 저장 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저장 후에는 하단 리스트에 입력한 내용을 확인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하단 리스트를 클릭하여 내용을 수정</a:t>
            </a:r>
            <a:r>
              <a:rPr lang="en-US" altLang="ko-KR" sz="1200"/>
              <a:t>, </a:t>
            </a:r>
            <a:r>
              <a:rPr lang="ko-KR" altLang="en-US" sz="1200"/>
              <a:t>삭제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납기예정등록과 결제 예정 등록 리스트가 조회됨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3" name="TextBox 22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1.4.2 </a:t>
            </a:r>
            <a:r>
              <a:rPr lang="ko-KR" altLang="en-US" sz="1600">
                <a:latin typeface="굴림체"/>
                <a:ea typeface="굴림체"/>
              </a:rPr>
              <a:t>계약관리 </a:t>
            </a:r>
            <a:r>
              <a:rPr lang="en-US" altLang="ko-KR" sz="1600">
                <a:latin typeface="굴림체"/>
                <a:ea typeface="굴림체"/>
              </a:rPr>
              <a:t>-  </a:t>
            </a:r>
            <a:r>
              <a:rPr lang="ko-KR" altLang="en-US" sz="1600">
                <a:latin typeface="굴림체"/>
                <a:ea typeface="굴림체"/>
              </a:rPr>
              <a:t>결제예정등록</a:t>
            </a:r>
            <a:r>
              <a:rPr lang="en-US" altLang="ko-KR" sz="1600">
                <a:latin typeface="굴림체"/>
                <a:ea typeface="굴림체"/>
              </a:rPr>
              <a:t> </a:t>
            </a:r>
            <a:endParaRPr lang="en-US" altLang="ko-KR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- </a:t>
            </a:r>
            <a:r>
              <a:rPr lang="ko-KR" altLang="en-US" sz="1600">
                <a:latin typeface="굴림체"/>
                <a:ea typeface="굴림체"/>
              </a:rPr>
              <a:t>결제 예정 등록 리스트를 조회 하고 저장 하는 화면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94196" y="2433714"/>
            <a:ext cx="4622800" cy="1925293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13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69371" y="4515848"/>
            <a:ext cx="3546970" cy="15729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1.5.1 </a:t>
            </a:r>
            <a:r>
              <a:rPr lang="ko-KR" altLang="en-US" sz="1600">
                <a:latin typeface="굴림체"/>
                <a:ea typeface="굴림체"/>
              </a:rPr>
              <a:t>매출 및 수금관리 </a:t>
            </a:r>
            <a:r>
              <a:rPr lang="en-US" altLang="ko-KR" sz="1600">
                <a:latin typeface="굴림체"/>
                <a:ea typeface="굴림체"/>
              </a:rPr>
              <a:t>– </a:t>
            </a:r>
            <a:r>
              <a:rPr lang="ko-KR" altLang="en-US" sz="1600">
                <a:latin typeface="굴림체"/>
                <a:ea typeface="굴림체"/>
              </a:rPr>
              <a:t>매출 등록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- </a:t>
            </a:r>
            <a:r>
              <a:rPr lang="ko-KR" altLang="en-US" sz="1600">
                <a:latin typeface="굴림체"/>
                <a:ea typeface="굴림체"/>
              </a:rPr>
              <a:t>계약 리스트를 조회 하고 해당 계약의 매출정보를 등록 및 조회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계약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 년월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매출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등록버튼을 클릭</a:t>
            </a:r>
            <a:r>
              <a:rPr lang="en-US" altLang="ko-KR" sz="1200"/>
              <a:t>, </a:t>
            </a:r>
            <a:r>
              <a:rPr lang="ko-KR" altLang="en-US" sz="1200"/>
              <a:t>매출정보 창이 뜨면</a:t>
            </a:r>
            <a:r>
              <a:rPr lang="en-US" altLang="ko-KR" sz="1200"/>
              <a:t> </a:t>
            </a:r>
            <a:r>
              <a:rPr lang="ko-KR" altLang="en-US" sz="1200"/>
              <a:t>매출 일자</a:t>
            </a:r>
            <a:r>
              <a:rPr lang="en-US" altLang="ko-KR" sz="1200"/>
              <a:t>, </a:t>
            </a:r>
            <a:r>
              <a:rPr lang="ko-KR" altLang="en-US" sz="1200"/>
              <a:t>고객을 선택하고 매출 수량 등 매출 정보를 입력하고 나서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매출 등록 리스트에서 매출 번호를 클릭 하면 해당 매출 번호의 매출 정보가 조회 되고 여기서 수정</a:t>
            </a:r>
            <a:r>
              <a:rPr lang="en-US" altLang="ko-KR" sz="1200"/>
              <a:t>, </a:t>
            </a:r>
            <a:r>
              <a:rPr lang="ko-KR" altLang="en-US" sz="1200"/>
              <a:t>삭제 처리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매출등록리스트와 수금 등록 리스트가 조회 됨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94196" y="2496786"/>
            <a:ext cx="4622800" cy="1996130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56113" y="4290391"/>
            <a:ext cx="3698965" cy="20189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계약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 년월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수금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등록버튼을 클릭</a:t>
            </a:r>
            <a:r>
              <a:rPr lang="en-US" altLang="ko-KR" sz="1200"/>
              <a:t>, </a:t>
            </a:r>
            <a:r>
              <a:rPr lang="ko-KR" altLang="en-US" sz="1200"/>
              <a:t>수금 정보 창이 뜨면</a:t>
            </a:r>
            <a:r>
              <a:rPr lang="en-US" altLang="ko-KR" sz="1200"/>
              <a:t> </a:t>
            </a:r>
            <a:r>
              <a:rPr lang="ko-KR" altLang="en-US" sz="1200"/>
              <a:t>수금 일자</a:t>
            </a:r>
            <a:r>
              <a:rPr lang="en-US" altLang="ko-KR" sz="1200"/>
              <a:t>, </a:t>
            </a:r>
            <a:r>
              <a:rPr lang="ko-KR" altLang="en-US" sz="1200"/>
              <a:t>계정과목등을 선택하고 수금 정보를 입력 하고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저장 후에는 하단 리스트에 입력한 내용을 확인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하단 리스트를 클릭하여 내용을 수정</a:t>
            </a:r>
            <a:r>
              <a:rPr lang="en-US" altLang="ko-KR" sz="1200"/>
              <a:t>, </a:t>
            </a:r>
            <a:r>
              <a:rPr lang="ko-KR" altLang="en-US" sz="1200"/>
              <a:t>삭제 할 수 있음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매출등록리스트와 수금 등록 리스트가 조회 됨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1.5.2 </a:t>
            </a:r>
            <a:r>
              <a:rPr lang="ko-KR" altLang="en-US" sz="1600">
                <a:latin typeface="굴림체"/>
                <a:ea typeface="굴림체"/>
              </a:rPr>
              <a:t>매출 및 수금관리 </a:t>
            </a:r>
            <a:r>
              <a:rPr lang="en-US" altLang="ko-KR" sz="1600">
                <a:latin typeface="굴림체"/>
                <a:ea typeface="굴림체"/>
              </a:rPr>
              <a:t>– </a:t>
            </a:r>
            <a:r>
              <a:rPr lang="ko-KR" altLang="en-US" sz="1600">
                <a:latin typeface="굴림체"/>
                <a:ea typeface="굴림체"/>
              </a:rPr>
              <a:t>수금 등록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- </a:t>
            </a:r>
            <a:r>
              <a:rPr lang="ko-KR" altLang="en-US" sz="1600">
                <a:latin typeface="굴림체"/>
                <a:ea typeface="굴림체"/>
              </a:rPr>
              <a:t>계약 리스트를 조회 하고 해당 계약의 수금 정보를 등록 및 조회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72480" y="2356392"/>
            <a:ext cx="4622800" cy="1989647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2481" y="4543977"/>
            <a:ext cx="4622800" cy="15674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2480" y="908720"/>
            <a:ext cx="9289032" cy="830997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1-6. </a:t>
            </a:r>
            <a:r>
              <a:rPr lang="ko-KR" altLang="en-US" sz="1600">
                <a:latin typeface="굴림체"/>
                <a:ea typeface="굴림체"/>
              </a:rPr>
              <a:t>출고관리</a:t>
            </a:r>
            <a:r>
              <a:rPr lang="en-US" altLang="ko-KR" sz="1600">
                <a:latin typeface="굴림체"/>
                <a:ea typeface="굴림체"/>
              </a:rPr>
              <a:t>(</a:t>
            </a:r>
            <a:r>
              <a:rPr lang="ko-KR" altLang="en-US" sz="1600">
                <a:latin typeface="굴림체"/>
                <a:ea typeface="굴림체"/>
              </a:rPr>
              <a:t>크레인출하</a:t>
            </a:r>
            <a:r>
              <a:rPr lang="en-US" altLang="ko-KR" sz="1600">
                <a:latin typeface="굴림체"/>
                <a:ea typeface="굴림체"/>
              </a:rPr>
              <a:t>)</a:t>
            </a:r>
            <a:endParaRPr lang="en-US" altLang="ko-KR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크레인 출하 리스트를 조회 및 저장 하고 해당 계약 정보</a:t>
            </a:r>
            <a:r>
              <a:rPr lang="en-US" altLang="ko-KR" sz="1600">
                <a:latin typeface="굴림체"/>
                <a:ea typeface="굴림체"/>
              </a:rPr>
              <a:t>, </a:t>
            </a:r>
            <a:r>
              <a:rPr lang="ko-KR" altLang="en-US" sz="1600">
                <a:latin typeface="굴림체"/>
                <a:ea typeface="굴림체"/>
              </a:rPr>
              <a:t>출하</a:t>
            </a:r>
            <a:r>
              <a:rPr lang="en-US" altLang="ko-KR" sz="1600">
                <a:latin typeface="굴림체"/>
                <a:ea typeface="굴림체"/>
              </a:rPr>
              <a:t>/</a:t>
            </a:r>
            <a:r>
              <a:rPr lang="ko-KR" altLang="en-US" sz="1600">
                <a:latin typeface="굴림체"/>
                <a:ea typeface="굴림체"/>
              </a:rPr>
              <a:t>장착 의뢰서</a:t>
            </a:r>
            <a:r>
              <a:rPr lang="en-US" altLang="ko-KR" sz="1600">
                <a:latin typeface="굴림체"/>
                <a:ea typeface="굴림체"/>
              </a:rPr>
              <a:t>, </a:t>
            </a:r>
            <a:r>
              <a:rPr lang="ko-KR" altLang="en-US" sz="1600">
                <a:latin typeface="굴림체"/>
                <a:ea typeface="굴림체"/>
              </a:rPr>
              <a:t>옵션 사항을 조회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출하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출하 의뢰 번호</a:t>
            </a:r>
            <a:r>
              <a:rPr lang="en-US" altLang="ko-KR" sz="1200"/>
              <a:t>, </a:t>
            </a:r>
            <a:r>
              <a:rPr lang="ko-KR" altLang="en-US" sz="1200"/>
              <a:t>출고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출하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출하 등록 정보 창이 뜨면</a:t>
            </a:r>
            <a:r>
              <a:rPr lang="en-US" altLang="ko-KR" sz="1200"/>
              <a:t> </a:t>
            </a:r>
            <a:r>
              <a:rPr lang="ko-KR" altLang="en-US" sz="1200"/>
              <a:t>계약 번호를 </a:t>
            </a:r>
            <a:r>
              <a:rPr lang="en-US" altLang="ko-KR" sz="1200"/>
              <a:t>?</a:t>
            </a:r>
            <a:r>
              <a:rPr lang="ko-KR" altLang="en-US" sz="1200"/>
              <a:t>버튼을 클릭하여 선택하고</a:t>
            </a:r>
            <a:r>
              <a:rPr lang="en-US" altLang="ko-KR" sz="1200"/>
              <a:t>, </a:t>
            </a:r>
            <a:r>
              <a:rPr lang="ko-KR" altLang="en-US" sz="1200"/>
              <a:t>출하처</a:t>
            </a:r>
            <a:r>
              <a:rPr lang="en-US" altLang="ko-KR" sz="1200"/>
              <a:t>,</a:t>
            </a:r>
            <a:r>
              <a:rPr lang="ko-KR" altLang="en-US" sz="1200"/>
              <a:t>제조번호등을 입력하고 나서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출하 리스트에서 출하 번호를 클릭 하면 출하 정보가 조회 되고 여기서 출하 정보를 수정 삭제 할 수 있음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출하리스트에서 해당 라인을 선택 하면 해당 출하 번호의  계약 정보</a:t>
            </a:r>
            <a:r>
              <a:rPr lang="en-US" altLang="ko-KR" sz="1200" b="1"/>
              <a:t>, </a:t>
            </a:r>
            <a:r>
              <a:rPr lang="ko-KR" altLang="en-US" sz="1200" b="1"/>
              <a:t>출하</a:t>
            </a:r>
            <a:r>
              <a:rPr lang="en-US" altLang="ko-KR" sz="1200" b="1"/>
              <a:t>/</a:t>
            </a:r>
            <a:r>
              <a:rPr lang="ko-KR" altLang="en-US" sz="1200" b="1"/>
              <a:t>장착 의뢰서</a:t>
            </a:r>
            <a:r>
              <a:rPr lang="en-US" altLang="ko-KR" sz="1200" b="1"/>
              <a:t>, </a:t>
            </a:r>
            <a:r>
              <a:rPr lang="ko-KR" altLang="en-US" sz="1200" b="1"/>
              <a:t>옵션 사항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339313"/>
            <a:ext cx="4622801" cy="210980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09449" y="4461312"/>
            <a:ext cx="4707547" cy="19869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1-6.</a:t>
            </a:r>
            <a:r>
              <a:rPr lang="ko-KR" altLang="en-US" sz="1600">
                <a:latin typeface="굴림체"/>
                <a:ea typeface="굴림체"/>
              </a:rPr>
              <a:t> 출고관리</a:t>
            </a:r>
            <a:r>
              <a:rPr lang="en-US" altLang="ko-KR" sz="1600">
                <a:latin typeface="굴림체"/>
                <a:ea typeface="굴림체"/>
              </a:rPr>
              <a:t>(</a:t>
            </a:r>
            <a:r>
              <a:rPr lang="ko-KR" altLang="en-US" sz="1600">
                <a:latin typeface="굴림체"/>
                <a:ea typeface="굴림체"/>
              </a:rPr>
              <a:t>특장출고</a:t>
            </a:r>
            <a:r>
              <a:rPr lang="en-US" altLang="ko-KR" sz="1600">
                <a:latin typeface="굴림체"/>
                <a:ea typeface="굴림체"/>
              </a:rPr>
              <a:t>)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출고 리스트를 조회 및 저장 하고 해당 계약 정보</a:t>
            </a:r>
            <a:r>
              <a:rPr lang="en-US" altLang="ko-KR" sz="1600">
                <a:latin typeface="굴림체"/>
                <a:ea typeface="굴림체"/>
              </a:rPr>
              <a:t>, </a:t>
            </a:r>
            <a:r>
              <a:rPr lang="ko-KR" altLang="en-US" sz="1600">
                <a:latin typeface="굴림체"/>
                <a:ea typeface="굴림체"/>
              </a:rPr>
              <a:t>출고 의뢰서</a:t>
            </a:r>
            <a:r>
              <a:rPr lang="en-US" altLang="ko-KR" sz="1600">
                <a:latin typeface="굴림체"/>
                <a:ea typeface="굴림체"/>
              </a:rPr>
              <a:t>, </a:t>
            </a:r>
            <a:r>
              <a:rPr lang="ko-KR" altLang="en-US" sz="1600">
                <a:latin typeface="굴림체"/>
                <a:ea typeface="굴림체"/>
              </a:rPr>
              <a:t>옵션 사항을 조회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출고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출고 의뢰 번호</a:t>
            </a:r>
            <a:r>
              <a:rPr lang="en-US" altLang="ko-KR" sz="1200"/>
              <a:t>, </a:t>
            </a:r>
            <a:r>
              <a:rPr lang="ko-KR" altLang="en-US" sz="1200"/>
              <a:t>출고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출고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출고 등록 정보 창이 뜨면</a:t>
            </a:r>
            <a:r>
              <a:rPr lang="en-US" altLang="ko-KR" sz="1200"/>
              <a:t> </a:t>
            </a:r>
            <a:r>
              <a:rPr lang="ko-KR" altLang="en-US" sz="1200"/>
              <a:t>계약 번호를 </a:t>
            </a:r>
            <a:r>
              <a:rPr lang="en-US" altLang="ko-KR" sz="1200"/>
              <a:t>?</a:t>
            </a:r>
            <a:r>
              <a:rPr lang="ko-KR" altLang="en-US" sz="1200"/>
              <a:t>버튼을 클릭하여 선택하고</a:t>
            </a:r>
            <a:r>
              <a:rPr lang="en-US" altLang="ko-KR" sz="1200"/>
              <a:t>, </a:t>
            </a:r>
            <a:r>
              <a:rPr lang="ko-KR" altLang="en-US" sz="1200"/>
              <a:t>출하처</a:t>
            </a:r>
            <a:r>
              <a:rPr lang="en-US" altLang="ko-KR" sz="1200"/>
              <a:t>,</a:t>
            </a:r>
            <a:r>
              <a:rPr lang="ko-KR" altLang="en-US" sz="1200"/>
              <a:t>제조번호등을 입력하고 나서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출고 리스트에서 출고 번호를 클릭 하면 출고 정보가 조회 되고 여기서 출고 정보를 수정 삭제 할 수 있음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출고리스트에서 해당 라인을 선택 하면 해당 출고 번호의  계약 정보</a:t>
            </a:r>
            <a:r>
              <a:rPr lang="en-US" altLang="ko-KR" sz="1200" b="1"/>
              <a:t>, </a:t>
            </a:r>
            <a:r>
              <a:rPr lang="ko-KR" altLang="en-US" sz="1200" b="1"/>
              <a:t>출고 의뢰서</a:t>
            </a:r>
            <a:r>
              <a:rPr lang="en-US" altLang="ko-KR" sz="1200" b="1"/>
              <a:t>, </a:t>
            </a:r>
            <a:r>
              <a:rPr lang="ko-KR" altLang="en-US" sz="1200" b="1"/>
              <a:t>옵션 사항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467853"/>
            <a:ext cx="4536505" cy="218528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9751" y="4653137"/>
            <a:ext cx="4169973" cy="13765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1.6 </a:t>
            </a:r>
            <a:r>
              <a:rPr lang="ko-KR" altLang="en-US" sz="1600">
                <a:latin typeface="굴림체"/>
                <a:ea typeface="굴림체"/>
              </a:rPr>
              <a:t>출고관리</a:t>
            </a:r>
            <a:r>
              <a:rPr lang="en-US" altLang="ko-KR" sz="1600">
                <a:latin typeface="굴림체"/>
                <a:ea typeface="굴림체"/>
              </a:rPr>
              <a:t>(</a:t>
            </a:r>
            <a:r>
              <a:rPr lang="ko-KR" altLang="en-US" sz="1600">
                <a:latin typeface="굴림체"/>
                <a:ea typeface="굴림체"/>
              </a:rPr>
              <a:t>크레인출고</a:t>
            </a:r>
            <a:r>
              <a:rPr lang="en-US" altLang="ko-KR" sz="1600">
                <a:latin typeface="굴림체"/>
                <a:ea typeface="굴림체"/>
              </a:rPr>
              <a:t>)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출고 리스트를 조회 및 저장 하고 해당 계약 정보</a:t>
            </a:r>
            <a:r>
              <a:rPr lang="en-US" altLang="ko-KR" sz="1600">
                <a:latin typeface="굴림체"/>
                <a:ea typeface="굴림체"/>
              </a:rPr>
              <a:t>, </a:t>
            </a:r>
            <a:r>
              <a:rPr lang="ko-KR" altLang="en-US" sz="1600">
                <a:latin typeface="굴림체"/>
                <a:ea typeface="굴림체"/>
              </a:rPr>
              <a:t>출고 의뢰서</a:t>
            </a:r>
            <a:r>
              <a:rPr lang="en-US" altLang="ko-KR" sz="1600">
                <a:latin typeface="굴림체"/>
                <a:ea typeface="굴림체"/>
              </a:rPr>
              <a:t>, </a:t>
            </a:r>
            <a:r>
              <a:rPr lang="ko-KR" altLang="en-US" sz="1600">
                <a:latin typeface="굴림체"/>
                <a:ea typeface="굴림체"/>
              </a:rPr>
              <a:t>옵션 사항을 조회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출고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출고 의뢰 번호</a:t>
            </a:r>
            <a:r>
              <a:rPr lang="en-US" altLang="ko-KR" sz="1200"/>
              <a:t>, </a:t>
            </a:r>
            <a:r>
              <a:rPr lang="ko-KR" altLang="en-US" sz="1200"/>
              <a:t>출고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출고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출고 등록 정보 창이 뜨면</a:t>
            </a:r>
            <a:r>
              <a:rPr lang="en-US" altLang="ko-KR" sz="1200"/>
              <a:t> </a:t>
            </a:r>
            <a:r>
              <a:rPr lang="ko-KR" altLang="en-US" sz="1200"/>
              <a:t>계약 번호를 </a:t>
            </a:r>
            <a:r>
              <a:rPr lang="en-US" altLang="ko-KR" sz="1200"/>
              <a:t>?</a:t>
            </a:r>
            <a:r>
              <a:rPr lang="ko-KR" altLang="en-US" sz="1200"/>
              <a:t>버튼을 클릭하여 선택하고</a:t>
            </a:r>
            <a:r>
              <a:rPr lang="en-US" altLang="ko-KR" sz="1200"/>
              <a:t>, </a:t>
            </a:r>
            <a:r>
              <a:rPr lang="ko-KR" altLang="en-US" sz="1200"/>
              <a:t>출고처</a:t>
            </a:r>
            <a:r>
              <a:rPr lang="en-US" altLang="ko-KR" sz="1200"/>
              <a:t>,</a:t>
            </a:r>
            <a:r>
              <a:rPr lang="ko-KR" altLang="en-US" sz="1200"/>
              <a:t>제조번호</a:t>
            </a:r>
            <a:r>
              <a:rPr lang="en-US" altLang="ko-KR" sz="1200"/>
              <a:t>, </a:t>
            </a:r>
            <a:r>
              <a:rPr lang="ko-KR" altLang="en-US" sz="1200"/>
              <a:t>샤시번호를 입력하고 나서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출고 리스트에서 출고 번호를 클릭 하면 출고 정보가 조회 되고 여기서 출고 정보를 수정 삭제 할 수 있음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출고리스트에서 해당 라인을 선택 하면 해당 출고 번호의  계약 정보</a:t>
            </a:r>
            <a:r>
              <a:rPr lang="en-US" altLang="ko-KR" sz="1200" b="1"/>
              <a:t>, </a:t>
            </a:r>
            <a:r>
              <a:rPr lang="ko-KR" altLang="en-US" sz="1200" b="1"/>
              <a:t>출고 의뢰서</a:t>
            </a:r>
            <a:r>
              <a:rPr lang="en-US" altLang="ko-KR" sz="1200" b="1"/>
              <a:t>, </a:t>
            </a:r>
            <a:r>
              <a:rPr lang="ko-KR" altLang="en-US" sz="1200" b="1"/>
              <a:t>옵션 사항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1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기종등록대장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당사 제품생산을 위한 제품코드 생성관리 목록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제품구분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고소작업차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고소사다리차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유압크레인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기타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지역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국내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해외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기종명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영문대문자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+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숫자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–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표준화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CODE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(A1~Z1, A2~Z2, An~Zn)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등록일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생산여부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생산중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중단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(A/S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중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단종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비고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자유롭게 입력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저장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닫기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목록 생성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최종 등록정보 상위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정렬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),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상태값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등록중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목록에서 선택후 결재상신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일반결재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조직정보연결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결재자 선택후 상신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상태값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결재중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결재완료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결재권자 로그인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결재건수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(1)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ko-KR" sz="1600">
                <a:latin typeface="굴림체"/>
                <a:ea typeface="굴림체"/>
              </a:rPr>
              <a:t>2-1.</a:t>
            </a:r>
            <a:r>
              <a:rPr lang="ko-KR" altLang="en-US" sz="1600">
                <a:latin typeface="굴림체"/>
                <a:ea typeface="굴림체"/>
              </a:rPr>
              <a:t> 기종등록대장</a:t>
            </a:r>
            <a:endParaRPr lang="ko-KR" altLang="en-US" sz="1600">
              <a:latin typeface="굴림체"/>
              <a:ea typeface="굴림체"/>
            </a:endParaRPr>
          </a:p>
          <a:p>
            <a:pPr marL="0" indent="0">
              <a:buNone/>
              <a:defRPr/>
            </a:pPr>
            <a:r>
              <a:rPr lang="ko-KR" altLang="en-US" sz="1600">
                <a:latin typeface="굴림체"/>
                <a:ea typeface="굴림체"/>
              </a:rPr>
              <a:t>   </a:t>
            </a:r>
            <a:r>
              <a:rPr lang="en-US" altLang="ko-KR" sz="1600">
                <a:latin typeface="굴림체"/>
                <a:ea typeface="굴림체"/>
              </a:rPr>
              <a:t>-</a:t>
            </a:r>
            <a:r>
              <a:rPr lang="ko-KR" altLang="en-US" sz="1600">
                <a:latin typeface="굴림체"/>
                <a:ea typeface="굴림체"/>
              </a:rPr>
              <a:t> 양산제품의 코드정의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44424" y="2713916"/>
            <a:ext cx="4404379" cy="294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2.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양산제품관리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당사 생산제품의 기본정보 및 제원 등록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제품구분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기종명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탑재차량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중량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/BOOM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단수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높이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생산여부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저장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닫기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목록 생성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제원등록창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□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제원등록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■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제원등록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TEMPLATE OPEN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항목별 값 입력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이미지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(DRAG &amp; DROP)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파일첨부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19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2-2.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양산제품관리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양산제품의 속성정보 정의</a:t>
            </a:r>
            <a:endParaRPr kumimoji="0" lang="en-US" altLang="ko-KR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00406" y="2486097"/>
            <a:ext cx="4608576" cy="3265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/>
          <a:srcRect l="2120"/>
          <a:stretch>
            <a:fillRect/>
          </a:stretch>
        </p:blipFill>
        <p:spPr>
          <a:xfrm>
            <a:off x="761999" y="0"/>
            <a:ext cx="9144001" cy="6858000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 rot="10800000">
            <a:off x="0" y="0"/>
            <a:ext cx="9906000" cy="6069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6157685"/>
            <a:ext cx="9906001" cy="701561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2793" y="1988820"/>
            <a:ext cx="4536504" cy="2220451"/>
          </a:xfrm>
          <a:prstGeom prst="rect">
            <a:avLst/>
          </a:prstGeom>
          <a:noFill/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1.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시스템개요</a:t>
            </a:r>
          </a:p>
          <a:p>
            <a:pPr>
              <a:defRPr/>
            </a:pPr>
            <a:endParaRPr lang="ko-KR" altLang="en-US" sz="2000" b="1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  <a:p>
            <a:pPr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2.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시스템구성도</a:t>
            </a:r>
          </a:p>
          <a:p>
            <a:pPr>
              <a:defRPr/>
            </a:pPr>
            <a:endParaRPr lang="ko-KR" altLang="en-US" sz="2000" b="1"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  <a:p>
            <a:pPr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3.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매뉴구조도</a:t>
            </a:r>
          </a:p>
          <a:p>
            <a:pPr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 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&gt;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사용자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매뉴얼</a:t>
            </a:r>
          </a:p>
          <a:p>
            <a:pPr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  </a:t>
            </a:r>
            <a:r>
              <a:rPr lang="en-US" altLang="ko-KR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&gt;</a:t>
            </a: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관리자 매뉴얼</a:t>
            </a:r>
          </a:p>
        </p:txBody>
      </p:sp>
      <p:sp>
        <p:nvSpPr>
          <p:cNvPr id="13" name="바닥글 개체 틀 36"/>
          <p:cNvSpPr txBox="1"/>
          <p:nvPr/>
        </p:nvSpPr>
        <p:spPr>
          <a:xfrm>
            <a:off x="128464" y="111547"/>
            <a:ext cx="2878832" cy="36512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1100" b="1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PLM </a:t>
            </a:r>
            <a:r>
              <a:rPr kumimoji="0" lang="ko-KR" altLang="en-US" sz="1100" b="1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시스템 </a:t>
            </a:r>
            <a:r>
              <a:rPr kumimoji="0" lang="en-US" altLang="ko-KR" sz="1100" b="1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o-KR" altLang="en-US" sz="1100" b="1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사용자 매뉴얼</a:t>
            </a:r>
            <a:endParaRPr kumimoji="0" lang="ko-KR" altLang="en-US" sz="1200" b="1" i="0" u="none" strike="noStrike" kern="1200" cap="none" spc="0" normalizeH="0" baseline="0"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144688" y="6356354"/>
            <a:ext cx="5616624" cy="365125"/>
          </a:xfrm>
        </p:spPr>
        <p:txBody>
          <a:bodyPr/>
          <a:lstStyle/>
          <a:p>
            <a:pPr lvl="0">
              <a:defRPr/>
            </a:pPr>
            <a:r>
              <a:rPr lang="en-US" altLang="ko-KR" b="1">
                <a:solidFill>
                  <a:schemeClr val="bg1">
                    <a:lumMod val="85000"/>
                  </a:schemeClr>
                </a:solidFill>
              </a:rPr>
              <a:t>Integrated Information Management System</a:t>
            </a:r>
            <a:endParaRPr lang="ko-KR" altLang="en-US" b="1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3.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제품사양관리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당사 생산제품의 사양 정의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양산제품코드 선택후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기 표준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최초 등록시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VC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란에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“E01”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입력하면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UPG No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자동생성 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기 선택한 양산제품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(ATOM250)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의 코드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“G1”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차량개조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샤시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 No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“G1C-E01”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모든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상세 정의하고 사양명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입력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  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저장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닫기하면 화면에 기 정의한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양산제품코드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후 조회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화면에 사양명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&amp;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별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VC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좌측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“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□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“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선택후 삭제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삭제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사양명 활성화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수정 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2-3.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제품사양관리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양산제품을 구성하는 부품의 그룹화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(UPG)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를 통하여 사양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(VC) 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정의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97180" y="2528989"/>
            <a:ext cx="4511802" cy="3276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4 . PART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등록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당사 생산제품의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속성정보 등록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---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개별등록시 사용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등록창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항목별 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입력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도면파일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DRAG &amp; DROP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저장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닫기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---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목록 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등록정보 확인하고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□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하고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배포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등록정보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WORKING &gt; COMPLETE ---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정보공유 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좌측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“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□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“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선택후 삭제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삭제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3)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해당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정보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 매뉴로 이동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전사 정보공유 상태로 변환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No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상세창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 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정보확인 및 도면 파일 다운로드 가능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도면조회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2-4.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PART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등록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양산제품을 표현하는 부품들의 속성정보 등록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72782" y="2529493"/>
            <a:ext cx="4636199" cy="3214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4  PART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등록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계속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)</a:t>
            </a: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당사 생산제품의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속성정보 등록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엑셀업로드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---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전체등록시 사용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등록창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TEMPLATE DOWNLOAD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엑셀파일 다운로드 및 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OPEN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등록할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정보 입력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저장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닫기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로컬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PC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에 파일생성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생성된 파일을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DRAG &amp; DROP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자동 파일업로드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 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업로드후 목록 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확인하면 업로드된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정보가 저장 됨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3)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업로드된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정보는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등록에서 목록표시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4)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□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후 배포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등록에서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조회로 이동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전사공유가능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No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상세창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 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정보확인 및 도면 파일 다운로드 가능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도면조회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48050" y="2473842"/>
            <a:ext cx="4504965" cy="3259445"/>
          </a:xfrm>
          <a:prstGeom prst="rect">
            <a:avLst/>
          </a:prstGeom>
        </p:spPr>
      </p:pic>
      <p:sp>
        <p:nvSpPr>
          <p:cNvPr id="49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2-4.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PART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등록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계속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)</a:t>
            </a:r>
            <a:endParaRPr kumimoji="0" lang="en-US" altLang="ko-KR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양산제품을 표현하는 부품들의 속성정보 등록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5.  PART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조회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당사 생산제품의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속성정보 등록후 배포하면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조회로 이동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등록된 모든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목록이 표시된다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실시간 목록표시 성능영향 판단후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검색후 결과표시 예정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검색조건별 조회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결과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목록표시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No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상세창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OPEN, 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상세정보 확인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도면파일 다운로드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3) PART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설계변경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설변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No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상세창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도면조회가능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23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2-5.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PART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조회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등록된 부품의 속성정보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검색조건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)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를 통한 조회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15" y="2420874"/>
            <a:ext cx="4464558" cy="2649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5  PART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조회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계속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)</a:t>
            </a: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.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배포된 부품의 설계변경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설변 부품조회 및 목록 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No.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상세창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설계변경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ALERT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창 표시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확인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설변항목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ECD(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기술사양변경서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파일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DRAG &amp; DROP)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관리항목 체크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변경도면 파일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DRAG &amp; DROP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저장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닫기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---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설계변경완료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미배포상태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3)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설계변경부품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등록에 목록표시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□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하고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배포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4) 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설변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REVISION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변경확인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초도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&gt;R1) 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63842" y="2492883"/>
            <a:ext cx="4473131" cy="2991929"/>
          </a:xfrm>
          <a:prstGeom prst="rect">
            <a:avLst/>
          </a:prstGeom>
        </p:spPr>
      </p:pic>
      <p:sp>
        <p:nvSpPr>
          <p:cNvPr id="51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2-5.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PART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조회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계속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)</a:t>
            </a:r>
            <a:endParaRPr kumimoji="0" lang="en-US" altLang="ko-KR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등록된 부품의 속성정보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검색조건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)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를 통한 조회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6.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구조등록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양산제품의 구조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(STRUCTURE)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제품을 구성하는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별 구조등록 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구조등록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기종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사양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UPG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선택하고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구조등록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등록창 표시되고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저장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닫기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구조등록창에서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우측영역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구조등록할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를 조회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조회된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에서 최상위 부품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UPG No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에 해당하는 부품을 선택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좌측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(&lt;&lt;)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으로 보낸다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좌측영역에 해당부품 표시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수량을 입력한다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반복적으로 수행후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닫기한다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3)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목록생성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---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상태값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등록중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4)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배포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목록에서 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□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하고 배포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클릭한다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구조등록된 정보가 공유상태로 변경된다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2-6.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구조등록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양산제품을 구성하고 있는 기능그룹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(UPG)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들의 부품간 모자관계 정의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24599" y="2438553"/>
            <a:ext cx="4559303" cy="3438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6.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구조등록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계속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)</a:t>
            </a: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양산제품의 구조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(STRUCTURE)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제품을 구성하는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별 구조등록 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엑셀업로드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기종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사양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UPG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선택하고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엑셀업로드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업로드창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OPEN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TEMPLATE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엑셀파일 다운로드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엑셀파일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템플릿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작성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모품번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자품번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수량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로컬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PC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에 저장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3)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엑셀업로드 파일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DRAG &amp; DROP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└ 정상적으로 업로드후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저장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&gt;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닫기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4)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배포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목록에서 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□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하고 배포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클릭한다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구조등록된 정보가 공유상태로 변경된다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564880"/>
            <a:ext cx="4536567" cy="3035896"/>
          </a:xfrm>
          <a:prstGeom prst="rect">
            <a:avLst/>
          </a:prstGeom>
        </p:spPr>
      </p:pic>
      <p:sp>
        <p:nvSpPr>
          <p:cNvPr id="53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2-6.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구조등록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계속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)</a:t>
            </a:r>
            <a:endParaRPr kumimoji="0" lang="en-US" altLang="ko-KR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양산제품을 구성하고 있는 기능그룹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(UPG)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들의 부품간 모자관계 정의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7.  BOM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조회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정전개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)</a:t>
            </a: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양산제품의 구조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(STRUCTURE)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등록후 조회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정전개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역전개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1) BOM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정전개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기종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후 사양조회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해당기종의 등록된 제품사양 목록 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사양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(VC)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표시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사양명 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해당기종의 전체 구조관계를 전개한다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정전개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2)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사양별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└ 제품사양표시에서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좌측 선택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○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하고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BOM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조회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탭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클릭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    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해당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UPG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의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VC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에 대한 구조정보 표시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제품관리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2-7.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BOM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조회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양산제품의 사양별 전체 굿성조회 및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UPG_VC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간 조회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03657" y="2492883"/>
            <a:ext cx="4505325" cy="2909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1.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설계변경요청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등록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기종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UPG_NO, PART_NO,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설변요청 선택 후 등록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변경전 내용과 이미지 삽입 삭제 가능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 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변경후 내용과 이미지 삽입 삭제 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PART_NAME, ECR NO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자동생성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목록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결제 완료된 건은 수정 삭제 불가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연도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기종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요청구분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작성자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상태 검색조건 선택 후 조회 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결제 완료 되지 않은건에 대해서 삭제 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결재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결재 상신에 등록된 사용자가 승인 후 결재완료 상태 변경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설계변경관리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3-1.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설계변경요청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(ECR)</a:t>
            </a:r>
            <a:endParaRPr kumimoji="0" lang="en-US" altLang="ko-KR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문제점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발생으로 인한 설계변경 요청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(A/S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및 제작시 발생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)</a:t>
            </a:r>
            <a:endParaRPr kumimoji="0" lang="en-US" altLang="ko-KR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04202" y="2328338"/>
            <a:ext cx="3273477" cy="181245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7198" y="4192255"/>
            <a:ext cx="4650797" cy="77014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63720" y="4795452"/>
            <a:ext cx="2371194" cy="1501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1.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설계변경통보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등록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구분값에 따른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ecr no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 필수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or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제외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배포처 다중 선택 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설변 내용과 이미지 삽입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추가된 파트에 대한 설변사항 입력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Part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추가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eo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에 등록되지 않은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part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목록 조회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- part no, part name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등 상단 검색조건을 이용한 조회 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목록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결제 완료되지 않은 건에 대하여 삭제 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-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년도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기종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eo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종류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상태에 따른 조회 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29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설계변경관리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3-2.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설계변경통보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(EO)</a:t>
            </a:r>
            <a:endParaRPr kumimoji="0" lang="en-US" altLang="ko-KR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발생 부품의 설계변경 선행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,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설변된 부품들의 통보 프로세스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79" y="2420889"/>
            <a:ext cx="2736251" cy="149659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58134" y="3356487"/>
            <a:ext cx="2250851" cy="12090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81222" y="4737297"/>
            <a:ext cx="4727763" cy="102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484" y="1196752"/>
            <a:ext cx="9289032" cy="3744818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ko-KR" sz="1600">
                <a:latin typeface="굴림체"/>
                <a:ea typeface="굴림체"/>
              </a:rPr>
              <a:t>1)</a:t>
            </a:r>
            <a:r>
              <a:rPr lang="ko-KR" altLang="en-US" sz="1600">
                <a:latin typeface="굴림체"/>
                <a:ea typeface="굴림체"/>
              </a:rPr>
              <a:t> </a:t>
            </a:r>
            <a:r>
              <a:rPr lang="ko-KR" altLang="en-US" sz="1600" b="1">
                <a:solidFill>
                  <a:schemeClr val="tx1"/>
                </a:solidFill>
                <a:latin typeface="굴림체"/>
                <a:ea typeface="굴림체"/>
              </a:rPr>
              <a:t>시스템주소</a:t>
            </a:r>
            <a:endParaRPr lang="ko-KR" altLang="en-US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endParaRPr lang="en-US" altLang="ko-KR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     - </a:t>
            </a:r>
            <a:r>
              <a:rPr lang="ko-KR" altLang="en-US" sz="1600" b="1">
                <a:solidFill>
                  <a:schemeClr val="tx1"/>
                </a:solidFill>
                <a:latin typeface="굴림체"/>
                <a:ea typeface="굴림체"/>
              </a:rPr>
              <a:t>사람과기술</a:t>
            </a: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_PLM </a:t>
            </a:r>
            <a:r>
              <a:rPr lang="ko-KR" altLang="en-US" sz="1600" b="1">
                <a:solidFill>
                  <a:schemeClr val="tx1"/>
                </a:solidFill>
                <a:latin typeface="굴림체"/>
                <a:ea typeface="굴림체"/>
              </a:rPr>
              <a:t>시스템 주소 </a:t>
            </a: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: http://115.20.214.9/main.do</a:t>
            </a:r>
            <a:endParaRPr lang="en-US" altLang="ko-KR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endParaRPr lang="en-US" altLang="ko-KR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2) </a:t>
            </a:r>
            <a:r>
              <a:rPr lang="ko-KR" altLang="en-US" sz="1600" b="1">
                <a:solidFill>
                  <a:schemeClr val="tx1"/>
                </a:solidFill>
                <a:latin typeface="굴림체"/>
                <a:ea typeface="굴림체"/>
              </a:rPr>
              <a:t>웹환경 구축</a:t>
            </a:r>
            <a:endParaRPr lang="ko-KR" altLang="en-US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endParaRPr lang="en-US" altLang="ko-KR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     - </a:t>
            </a:r>
            <a:r>
              <a:rPr lang="ko-KR" altLang="en-US" sz="1600" b="1">
                <a:solidFill>
                  <a:schemeClr val="tx1"/>
                </a:solidFill>
                <a:latin typeface="굴림체"/>
                <a:ea typeface="굴림체"/>
              </a:rPr>
              <a:t>사내 및 사외에서 접속 가능</a:t>
            </a:r>
            <a:endParaRPr lang="ko-KR" altLang="en-US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     - </a:t>
            </a:r>
            <a:r>
              <a:rPr lang="ko-KR" altLang="en-US" sz="1600" b="1">
                <a:solidFill>
                  <a:schemeClr val="tx1"/>
                </a:solidFill>
                <a:latin typeface="굴림체"/>
                <a:ea typeface="굴림체"/>
              </a:rPr>
              <a:t>국내 및 해외 접속 가능</a:t>
            </a:r>
            <a:endParaRPr lang="ko-KR" altLang="en-US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endParaRPr lang="en-US" altLang="ko-KR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3) </a:t>
            </a:r>
            <a:r>
              <a:rPr lang="ko-KR" altLang="en-US" sz="1600" b="1">
                <a:solidFill>
                  <a:schemeClr val="tx1"/>
                </a:solidFill>
                <a:latin typeface="굴림체"/>
                <a:ea typeface="굴림체"/>
              </a:rPr>
              <a:t>시스템개발환경</a:t>
            </a:r>
            <a:endParaRPr lang="ko-KR" altLang="en-US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endParaRPr lang="en-US" altLang="ko-KR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     - </a:t>
            </a:r>
            <a:r>
              <a:rPr lang="ko-KR" altLang="en-US" sz="1600" b="1">
                <a:solidFill>
                  <a:schemeClr val="tx1"/>
                </a:solidFill>
                <a:latin typeface="굴림체"/>
                <a:ea typeface="굴림체"/>
              </a:rPr>
              <a:t>정부표준 프레임웍 사용</a:t>
            </a: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(Spring 4.0)</a:t>
            </a:r>
            <a:endParaRPr lang="en-US" altLang="ko-KR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     - Java JDK 1.7.1</a:t>
            </a:r>
            <a:endParaRPr lang="en-US" altLang="ko-KR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     - Database (Postgre sql)</a:t>
            </a:r>
            <a:endParaRPr lang="en-US" altLang="ko-KR" sz="1600" b="1">
              <a:solidFill>
                <a:schemeClr val="tx1"/>
              </a:solidFill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굴림체"/>
                <a:ea typeface="굴림체"/>
              </a:rPr>
              <a:t>     - Web service(Tomcat)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1.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시스템개요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lvl="0" indent="-228600">
              <a:buAutoNum type="arabicPeriod"/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설계변경통보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(EO)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조회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상세화면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설계변경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(EO)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에서 등록한 내용을 확인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</a:t>
            </a: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목록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-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연도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기종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eo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종류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설변 목적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eo Date,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설변 적용을 검색 조건으로 조회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   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설계변경관리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3-3.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설계변경통보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(EO)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조회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설계변경 항목을 통한 조건별 조회</a:t>
            </a:r>
            <a:endParaRPr kumimoji="0" lang="en-US" altLang="ko-KR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420888"/>
            <a:ext cx="4399225" cy="237630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2480" y="4853732"/>
            <a:ext cx="4400510" cy="879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4-1. </a:t>
            </a:r>
            <a:r>
              <a:rPr lang="ko-KR" altLang="en-US" sz="1600">
                <a:latin typeface="굴림체"/>
                <a:ea typeface="굴림체"/>
              </a:rPr>
              <a:t>생산계획수립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생산 계획 리스트를 조회하고 생산 계획 자료를 생성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생산계획리스트 조회 됨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옵션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생산 계획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저장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기종에 따른 월별 생산 계획 량을 기입 후 저장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3. </a:t>
            </a:r>
            <a:r>
              <a:rPr lang="ko-KR" altLang="en-US" sz="1200" b="1"/>
              <a:t>저장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기종에 따른 월별 생산 계획 량이 삭제 처리됨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594601"/>
            <a:ext cx="4550478" cy="1753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4-2. </a:t>
            </a:r>
            <a:r>
              <a:rPr lang="ko-KR" altLang="en-US" sz="1600">
                <a:latin typeface="굴림체"/>
                <a:ea typeface="굴림체"/>
              </a:rPr>
              <a:t>자제소요량산출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소요량 산출 리스트를 조회 하고 소요량을 생성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소요량 산출 리스트 조회 됨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의뢰 년 월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소요량 산출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저장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기종에 따른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3. </a:t>
            </a:r>
            <a:r>
              <a:rPr lang="ko-KR" altLang="en-US" sz="1200" b="1"/>
              <a:t>저장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기종에 따른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00472" y="3071518"/>
            <a:ext cx="4699615" cy="1653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85595" y="2852936"/>
            <a:ext cx="4622800" cy="2589463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33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계약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 년월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 b="1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계약정보</a:t>
            </a:r>
            <a:r>
              <a:rPr lang="en-US" altLang="ko-KR" sz="1200" b="1"/>
              <a:t>, </a:t>
            </a:r>
            <a:r>
              <a:rPr lang="ko-KR" altLang="en-US" sz="1200" b="1"/>
              <a:t>옵션사항</a:t>
            </a:r>
            <a:r>
              <a:rPr lang="en-US" altLang="ko-KR" sz="1200" b="1"/>
              <a:t>, </a:t>
            </a:r>
            <a:r>
              <a:rPr lang="ko-KR" altLang="en-US" sz="1200" b="1"/>
              <a:t>부대 비용등이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4-3. </a:t>
            </a:r>
            <a:r>
              <a:rPr lang="ko-KR" altLang="en-US" sz="1600">
                <a:latin typeface="굴림체"/>
                <a:ea typeface="굴림체"/>
              </a:rPr>
              <a:t>작업지시서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ko-KR" altLang="en-US" sz="1600">
                <a:latin typeface="굴림체"/>
                <a:ea typeface="굴림체"/>
              </a:rPr>
              <a:t> </a:t>
            </a:r>
            <a:r>
              <a:rPr lang="en-US" altLang="ko-KR" sz="1600">
                <a:latin typeface="굴림체"/>
                <a:ea typeface="굴림체"/>
              </a:rPr>
              <a:t>- </a:t>
            </a:r>
            <a:r>
              <a:rPr lang="ko-KR" altLang="en-US" sz="1600">
                <a:latin typeface="굴림체"/>
                <a:ea typeface="굴림체"/>
              </a:rPr>
              <a:t>계약 리스트를 조회 하고 해당 계약의 계약정보</a:t>
            </a:r>
            <a:r>
              <a:rPr lang="en-US" altLang="ko-KR" sz="1600">
                <a:latin typeface="굴림체"/>
                <a:ea typeface="굴림체"/>
              </a:rPr>
              <a:t>, </a:t>
            </a:r>
            <a:r>
              <a:rPr lang="ko-KR" altLang="en-US" sz="1600">
                <a:latin typeface="굴림체"/>
                <a:ea typeface="굴림체"/>
              </a:rPr>
              <a:t>옵션사항</a:t>
            </a:r>
            <a:r>
              <a:rPr lang="en-US" altLang="ko-KR" sz="1600">
                <a:latin typeface="굴림체"/>
                <a:ea typeface="굴림체"/>
              </a:rPr>
              <a:t>, </a:t>
            </a:r>
            <a:r>
              <a:rPr lang="ko-KR" altLang="en-US" sz="1600">
                <a:latin typeface="굴림체"/>
                <a:ea typeface="굴림체"/>
              </a:rPr>
              <a:t>부대비용을 조회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en-US" altLang="ko-KR" sz="1600"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94196" y="2310158"/>
            <a:ext cx="4622800" cy="2589463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64697" y="3424143"/>
            <a:ext cx="4598293" cy="23305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계약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생산 의뢰서 정보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생산 버튼을 클릭</a:t>
            </a:r>
            <a:r>
              <a:rPr lang="en-US" altLang="ko-KR" sz="1200"/>
              <a:t>, </a:t>
            </a:r>
            <a:r>
              <a:rPr lang="ko-KR" altLang="en-US" sz="1200"/>
              <a:t>생산 의뢰서 정보 창이 뜨면</a:t>
            </a:r>
            <a:r>
              <a:rPr lang="en-US" altLang="ko-KR" sz="1200"/>
              <a:t> </a:t>
            </a:r>
            <a:r>
              <a:rPr lang="ko-KR" altLang="en-US" sz="1200"/>
              <a:t>의뢰 일자</a:t>
            </a:r>
            <a:r>
              <a:rPr lang="en-US" altLang="ko-KR" sz="1200"/>
              <a:t>, </a:t>
            </a:r>
            <a:r>
              <a:rPr lang="ko-KR" altLang="en-US" sz="1200"/>
              <a:t>작성일자 의뢰 구분 등 생산 의뢰서 정보를 입력하고 저장</a:t>
            </a:r>
            <a:endParaRPr lang="ko-KR" altLang="en-US" sz="1200"/>
          </a:p>
          <a:p>
            <a:pPr marL="228600" indent="-228600">
              <a:buFontTx/>
              <a:buAutoNum type="circleNumDbPlain"/>
              <a:defRPr/>
            </a:pPr>
            <a:r>
              <a:rPr lang="ko-KR" altLang="en-US" sz="1200"/>
              <a:t>계약리스트에서 해당 계약 번호를 클릭 하여 생산의뢰서 정보를 조회 하고 </a:t>
            </a:r>
            <a:r>
              <a:rPr lang="en-US" altLang="ko-KR" sz="1200"/>
              <a:t>, </a:t>
            </a:r>
            <a:r>
              <a:rPr lang="ko-KR" altLang="en-US" sz="1200"/>
              <a:t>조회된 데이터를 수정</a:t>
            </a:r>
            <a:r>
              <a:rPr lang="en-US" altLang="ko-KR" sz="1200"/>
              <a:t>, </a:t>
            </a:r>
            <a:r>
              <a:rPr lang="ko-KR" altLang="en-US" sz="1200"/>
              <a:t>삭제 할 수 있다</a:t>
            </a:r>
            <a:r>
              <a:rPr lang="en-US" altLang="ko-KR" sz="1200"/>
              <a:t>.</a:t>
            </a:r>
            <a:endParaRPr lang="en-US" altLang="ko-KR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계약 정보</a:t>
            </a:r>
            <a:r>
              <a:rPr lang="en-US" altLang="ko-KR" sz="1200" b="1"/>
              <a:t>, </a:t>
            </a:r>
            <a:r>
              <a:rPr lang="ko-KR" altLang="en-US" sz="1200" b="1"/>
              <a:t>옵션 사항</a:t>
            </a:r>
            <a:r>
              <a:rPr lang="en-US" altLang="ko-KR" sz="1200" b="1"/>
              <a:t>, </a:t>
            </a:r>
            <a:r>
              <a:rPr lang="ko-KR" altLang="en-US" sz="1200" b="1"/>
              <a:t>부대 비용 등이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3" name="TextBox 22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4-3-1. </a:t>
            </a:r>
            <a:r>
              <a:rPr lang="ko-KR" altLang="en-US" sz="1600">
                <a:latin typeface="굴림체"/>
                <a:ea typeface="굴림체"/>
              </a:rPr>
              <a:t>작업지시서 </a:t>
            </a:r>
            <a:r>
              <a:rPr lang="en-US" altLang="ko-KR" sz="1600">
                <a:latin typeface="굴림체"/>
                <a:ea typeface="굴림체"/>
              </a:rPr>
              <a:t>-</a:t>
            </a:r>
            <a:r>
              <a:rPr lang="ko-KR" altLang="en-US" sz="1600">
                <a:latin typeface="굴림체"/>
                <a:ea typeface="굴림체"/>
              </a:rPr>
              <a:t>생산의뢰서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ko-KR" altLang="en-US" sz="1600">
                <a:latin typeface="굴림체"/>
                <a:ea typeface="굴림체"/>
              </a:rPr>
              <a:t> </a:t>
            </a:r>
            <a:r>
              <a:rPr lang="en-US" altLang="ko-KR" sz="1600">
                <a:latin typeface="굴림체"/>
                <a:ea typeface="굴림체"/>
              </a:rPr>
              <a:t>- </a:t>
            </a:r>
            <a:r>
              <a:rPr lang="ko-KR" altLang="en-US" sz="1600">
                <a:latin typeface="굴림체"/>
                <a:ea typeface="굴림체"/>
              </a:rPr>
              <a:t>계약 리스트를 조회 하고 해당 계약의 생산의뢰서를 저장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en-US" altLang="ko-KR" sz="1600"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94196" y="2310158"/>
            <a:ext cx="4622800" cy="2589463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48228" y="3497019"/>
            <a:ext cx="4293020" cy="22385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계약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출하</a:t>
            </a:r>
            <a:r>
              <a:rPr lang="en-US" altLang="ko-KR" sz="1200" b="1"/>
              <a:t>/ </a:t>
            </a:r>
            <a:r>
              <a:rPr lang="ko-KR" altLang="en-US" sz="1200" b="1"/>
              <a:t>장착 의뢰서 정보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출하 버튼을 클릭</a:t>
            </a:r>
            <a:r>
              <a:rPr lang="en-US" altLang="ko-KR" sz="1200"/>
              <a:t>, </a:t>
            </a:r>
            <a:r>
              <a:rPr lang="ko-KR" altLang="en-US" sz="1200"/>
              <a:t>출하</a:t>
            </a:r>
            <a:r>
              <a:rPr lang="en-US" altLang="ko-KR" sz="1200"/>
              <a:t>/</a:t>
            </a:r>
            <a:r>
              <a:rPr lang="ko-KR" altLang="en-US" sz="1200"/>
              <a:t>장작 의뢰서 정보 창이 뜨면</a:t>
            </a:r>
            <a:r>
              <a:rPr lang="en-US" altLang="ko-KR" sz="1200"/>
              <a:t> </a:t>
            </a:r>
            <a:r>
              <a:rPr lang="ko-KR" altLang="en-US" sz="1200"/>
              <a:t>의뢰 일자</a:t>
            </a:r>
            <a:r>
              <a:rPr lang="en-US" altLang="ko-KR" sz="1200"/>
              <a:t>, </a:t>
            </a:r>
            <a:r>
              <a:rPr lang="ko-KR" altLang="en-US" sz="1200"/>
              <a:t>작성일자 의뢰 구분 등 출하</a:t>
            </a:r>
            <a:r>
              <a:rPr lang="en-US" altLang="ko-KR" sz="1200"/>
              <a:t>/</a:t>
            </a:r>
            <a:r>
              <a:rPr lang="ko-KR" altLang="en-US" sz="1200"/>
              <a:t>장작 의뢰서 정보를 입력하고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계약리스트에서 해당 계약 번호를 클릭 하여 출하</a:t>
            </a:r>
            <a:r>
              <a:rPr lang="en-US" altLang="ko-KR" sz="1200"/>
              <a:t>/</a:t>
            </a:r>
            <a:r>
              <a:rPr lang="ko-KR" altLang="en-US" sz="1200"/>
              <a:t>장작의뢰서 정보를 조회 하고 </a:t>
            </a:r>
            <a:r>
              <a:rPr lang="en-US" altLang="ko-KR" sz="1200"/>
              <a:t>, </a:t>
            </a:r>
            <a:r>
              <a:rPr lang="ko-KR" altLang="en-US" sz="1200"/>
              <a:t>조회된 데이터를 수정</a:t>
            </a:r>
            <a:r>
              <a:rPr lang="en-US" altLang="ko-KR" sz="1200"/>
              <a:t>, </a:t>
            </a:r>
            <a:r>
              <a:rPr lang="ko-KR" altLang="en-US" sz="1200"/>
              <a:t>삭제 할 수 있다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계약 정보</a:t>
            </a:r>
            <a:r>
              <a:rPr lang="en-US" altLang="ko-KR" sz="1200" b="1"/>
              <a:t>, </a:t>
            </a:r>
            <a:r>
              <a:rPr lang="ko-KR" altLang="en-US" sz="1200" b="1"/>
              <a:t>옵션 사항</a:t>
            </a:r>
            <a:r>
              <a:rPr lang="en-US" altLang="ko-KR" sz="1200" b="1"/>
              <a:t>, </a:t>
            </a:r>
            <a:r>
              <a:rPr lang="ko-KR" altLang="en-US" sz="1200" b="1"/>
              <a:t>부대 비용 등이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4-3-2. </a:t>
            </a:r>
            <a:r>
              <a:rPr lang="ko-KR" altLang="en-US" sz="1600">
                <a:latin typeface="굴림체"/>
                <a:ea typeface="굴림체"/>
              </a:rPr>
              <a:t>작업지시서 </a:t>
            </a:r>
            <a:r>
              <a:rPr lang="en-US" altLang="ko-KR" sz="1600">
                <a:latin typeface="굴림체"/>
                <a:ea typeface="굴림체"/>
              </a:rPr>
              <a:t>–</a:t>
            </a:r>
            <a:r>
              <a:rPr lang="ko-KR" altLang="en-US" sz="1600">
                <a:latin typeface="굴림체"/>
                <a:ea typeface="굴림체"/>
              </a:rPr>
              <a:t>출하</a:t>
            </a:r>
            <a:r>
              <a:rPr lang="en-US" altLang="ko-KR" sz="1600">
                <a:latin typeface="굴림체"/>
                <a:ea typeface="굴림체"/>
              </a:rPr>
              <a:t>/</a:t>
            </a:r>
            <a:r>
              <a:rPr lang="ko-KR" altLang="en-US" sz="1600">
                <a:latin typeface="굴림체"/>
                <a:ea typeface="굴림체"/>
              </a:rPr>
              <a:t>장착의뢰서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ko-KR" altLang="en-US" sz="1600">
                <a:latin typeface="굴림체"/>
                <a:ea typeface="굴림체"/>
              </a:rPr>
              <a:t> </a:t>
            </a:r>
            <a:r>
              <a:rPr lang="en-US" altLang="ko-KR" sz="1600">
                <a:latin typeface="굴림체"/>
                <a:ea typeface="굴림체"/>
              </a:rPr>
              <a:t>- </a:t>
            </a:r>
            <a:r>
              <a:rPr lang="ko-KR" altLang="en-US" sz="1600">
                <a:latin typeface="굴림체"/>
                <a:ea typeface="굴림체"/>
              </a:rPr>
              <a:t>계약 리스트를 조회 하고 해당 계약의 출하</a:t>
            </a:r>
            <a:r>
              <a:rPr lang="en-US" altLang="ko-KR" sz="1600">
                <a:latin typeface="굴림체"/>
                <a:ea typeface="굴림체"/>
              </a:rPr>
              <a:t>/</a:t>
            </a:r>
            <a:r>
              <a:rPr lang="ko-KR" altLang="en-US" sz="1600">
                <a:latin typeface="굴림체"/>
                <a:ea typeface="굴림체"/>
              </a:rPr>
              <a:t>장착 의뢰서를 저장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en-US" altLang="ko-KR" sz="1600"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94196" y="2310158"/>
            <a:ext cx="4622800" cy="2589463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68764" y="3487098"/>
            <a:ext cx="4748232" cy="24759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계약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출고 의뢰서 정보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출고 버튼을 클릭</a:t>
            </a:r>
            <a:r>
              <a:rPr lang="en-US" altLang="ko-KR" sz="1200"/>
              <a:t>, </a:t>
            </a:r>
            <a:r>
              <a:rPr lang="ko-KR" altLang="en-US" sz="1200"/>
              <a:t>출하</a:t>
            </a:r>
            <a:r>
              <a:rPr lang="en-US" altLang="ko-KR" sz="1200"/>
              <a:t>/</a:t>
            </a:r>
            <a:r>
              <a:rPr lang="ko-KR" altLang="en-US" sz="1200"/>
              <a:t>장작 의뢰서 정보 창이 뜨면</a:t>
            </a:r>
            <a:r>
              <a:rPr lang="en-US" altLang="ko-KR" sz="1200"/>
              <a:t> </a:t>
            </a:r>
            <a:r>
              <a:rPr lang="ko-KR" altLang="en-US" sz="1200"/>
              <a:t>의뢰 일자</a:t>
            </a:r>
            <a:r>
              <a:rPr lang="en-US" altLang="ko-KR" sz="1200"/>
              <a:t>, </a:t>
            </a:r>
            <a:r>
              <a:rPr lang="ko-KR" altLang="en-US" sz="1200"/>
              <a:t>작성일자 의뢰 구분 등 출하</a:t>
            </a:r>
            <a:r>
              <a:rPr lang="en-US" altLang="ko-KR" sz="1200"/>
              <a:t>/</a:t>
            </a:r>
            <a:r>
              <a:rPr lang="ko-KR" altLang="en-US" sz="1200"/>
              <a:t>장작 의뢰서 정보를 입력하고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계약리스트에서 해당 계약 번호를 클릭 하여 출하</a:t>
            </a:r>
            <a:r>
              <a:rPr lang="en-US" altLang="ko-KR" sz="1200"/>
              <a:t>/</a:t>
            </a:r>
            <a:r>
              <a:rPr lang="ko-KR" altLang="en-US" sz="1200"/>
              <a:t>장작의뢰서 정보를 조회 하고 </a:t>
            </a:r>
            <a:r>
              <a:rPr lang="en-US" altLang="ko-KR" sz="1200"/>
              <a:t>, </a:t>
            </a:r>
            <a:r>
              <a:rPr lang="ko-KR" altLang="en-US" sz="1200"/>
              <a:t>조회된 데이터를 수정</a:t>
            </a:r>
            <a:r>
              <a:rPr lang="en-US" altLang="ko-KR" sz="1200"/>
              <a:t>, </a:t>
            </a:r>
            <a:r>
              <a:rPr lang="ko-KR" altLang="en-US" sz="1200"/>
              <a:t>삭제 할 수 있다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계약 정보</a:t>
            </a:r>
            <a:r>
              <a:rPr lang="en-US" altLang="ko-KR" sz="1200" b="1"/>
              <a:t>, </a:t>
            </a:r>
            <a:r>
              <a:rPr lang="ko-KR" altLang="en-US" sz="1200" b="1"/>
              <a:t>옵션 사항</a:t>
            </a:r>
            <a:r>
              <a:rPr lang="en-US" altLang="ko-KR" sz="1200" b="1"/>
              <a:t>, </a:t>
            </a:r>
            <a:r>
              <a:rPr lang="ko-KR" altLang="en-US" sz="1200" b="1"/>
              <a:t>부대 비용 등이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4-3-3. </a:t>
            </a:r>
            <a:r>
              <a:rPr lang="ko-KR" altLang="en-US" sz="1600">
                <a:latin typeface="굴림체"/>
                <a:ea typeface="굴림체"/>
              </a:rPr>
              <a:t>작업지시서 </a:t>
            </a:r>
            <a:r>
              <a:rPr lang="en-US" altLang="ko-KR" sz="1600">
                <a:latin typeface="굴림체"/>
                <a:ea typeface="굴림체"/>
              </a:rPr>
              <a:t>– </a:t>
            </a:r>
            <a:r>
              <a:rPr lang="ko-KR" altLang="en-US" sz="1600">
                <a:latin typeface="굴림체"/>
                <a:ea typeface="굴림체"/>
              </a:rPr>
              <a:t>출고 의뢰서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ko-KR" altLang="en-US" sz="1600">
                <a:latin typeface="굴림체"/>
                <a:ea typeface="굴림체"/>
              </a:rPr>
              <a:t> </a:t>
            </a:r>
            <a:r>
              <a:rPr lang="en-US" altLang="ko-KR" sz="1600">
                <a:latin typeface="굴림체"/>
                <a:ea typeface="굴림체"/>
              </a:rPr>
              <a:t>- </a:t>
            </a:r>
            <a:r>
              <a:rPr lang="ko-KR" altLang="en-US" sz="1600">
                <a:latin typeface="굴림체"/>
                <a:ea typeface="굴림체"/>
              </a:rPr>
              <a:t>계약 리스트를 조회 하고 해당 계약의 출고 의뢰서를 저장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en-US" altLang="ko-KR" sz="1600"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08776" y="2365457"/>
            <a:ext cx="4527281" cy="21681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54708" y="4359007"/>
            <a:ext cx="4454277" cy="2383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4-3-4. </a:t>
            </a:r>
            <a:r>
              <a:rPr lang="ko-KR" altLang="en-US" sz="1600">
                <a:latin typeface="굴림체"/>
                <a:ea typeface="굴림체"/>
              </a:rPr>
              <a:t>작업지시서</a:t>
            </a:r>
            <a:r>
              <a:rPr lang="en-US" altLang="ko-KR" sz="1600">
                <a:latin typeface="굴림체"/>
                <a:ea typeface="굴림체"/>
              </a:rPr>
              <a:t>– </a:t>
            </a:r>
            <a:r>
              <a:rPr lang="ko-KR" altLang="en-US" sz="1600">
                <a:latin typeface="굴림체"/>
                <a:ea typeface="굴림체"/>
              </a:rPr>
              <a:t>기본옵션</a:t>
            </a:r>
            <a:endParaRPr lang="ko-KR" altLang="en-US" sz="1600">
              <a:latin typeface="굴림체"/>
              <a:ea typeface="굴림체"/>
            </a:endParaRPr>
          </a:p>
          <a:p>
            <a:pPr marL="0" indent="0">
              <a:buFontTx/>
              <a:buNone/>
              <a:defRPr/>
            </a:pPr>
            <a:r>
              <a:rPr lang="ko-KR" altLang="en-US" sz="1600">
                <a:latin typeface="굴림체"/>
                <a:ea typeface="굴림체"/>
              </a:rPr>
              <a:t> </a:t>
            </a:r>
            <a:r>
              <a:rPr lang="en-US" altLang="ko-KR" sz="1600">
                <a:latin typeface="굴림체"/>
                <a:ea typeface="굴림체"/>
              </a:rPr>
              <a:t>-</a:t>
            </a:r>
            <a:r>
              <a:rPr lang="ko-KR" altLang="en-US" sz="1600">
                <a:latin typeface="굴림체"/>
                <a:ea typeface="굴림체"/>
              </a:rPr>
              <a:t> 계약 리스트를 조회 하고 해당 계약의 기본옵션을 저장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en-US" altLang="ko-KR" sz="1600">
              <a:latin typeface="굴림체"/>
              <a:ea typeface="굴림체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계약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기본옵션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기본옵션 버튼을 클릭</a:t>
            </a:r>
            <a:r>
              <a:rPr lang="en-US" altLang="ko-KR" sz="1200"/>
              <a:t>, </a:t>
            </a:r>
            <a:r>
              <a:rPr lang="ko-KR" altLang="en-US" sz="1200"/>
              <a:t>기본 옵션 정보 창이 뜨면</a:t>
            </a:r>
            <a:r>
              <a:rPr lang="en-US" altLang="ko-KR" sz="1200"/>
              <a:t> </a:t>
            </a:r>
            <a:r>
              <a:rPr lang="ko-KR" altLang="en-US" sz="1200"/>
              <a:t>기본 옵션 전체 리스트가 조회 되고 여기서 포함 란의 체크 박스를 체크 하여 포함여부를 표시 하고 나서 저장</a:t>
            </a:r>
            <a:r>
              <a:rPr lang="en-US" altLang="ko-KR" sz="1200"/>
              <a:t>- </a:t>
            </a:r>
            <a:r>
              <a:rPr lang="ko-KR" altLang="en-US" sz="1200"/>
              <a:t>여러 개 동시 선택 가능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계약 정보</a:t>
            </a:r>
            <a:r>
              <a:rPr lang="en-US" altLang="ko-KR" sz="1200" b="1"/>
              <a:t>, </a:t>
            </a:r>
            <a:r>
              <a:rPr lang="ko-KR" altLang="en-US" sz="1200" b="1"/>
              <a:t>옵션 사항</a:t>
            </a:r>
            <a:r>
              <a:rPr lang="en-US" altLang="ko-KR" sz="1200" b="1"/>
              <a:t>, </a:t>
            </a:r>
            <a:r>
              <a:rPr lang="ko-KR" altLang="en-US" sz="1200" b="1"/>
              <a:t>부대 비용 등이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08776" y="2365457"/>
            <a:ext cx="4527281" cy="21681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54708" y="4359007"/>
            <a:ext cx="4454277" cy="23834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4-3-5. </a:t>
            </a:r>
            <a:r>
              <a:rPr lang="ko-KR" altLang="en-US" sz="1600">
                <a:latin typeface="굴림체"/>
                <a:ea typeface="굴림체"/>
              </a:rPr>
              <a:t>작업지시서 </a:t>
            </a:r>
            <a:r>
              <a:rPr lang="en-US" altLang="ko-KR" sz="1600">
                <a:latin typeface="굴림체"/>
                <a:ea typeface="굴림체"/>
              </a:rPr>
              <a:t>– </a:t>
            </a:r>
            <a:r>
              <a:rPr lang="ko-KR" altLang="en-US" sz="1600">
                <a:latin typeface="굴림체"/>
                <a:ea typeface="굴림체"/>
              </a:rPr>
              <a:t>추가 옵션</a:t>
            </a:r>
            <a:endParaRPr lang="ko-KR" altLang="en-US" sz="1600">
              <a:latin typeface="굴림체"/>
              <a:ea typeface="굴림체"/>
            </a:endParaRPr>
          </a:p>
          <a:p>
            <a:pPr marL="0" indent="0">
              <a:buFontTx/>
              <a:buNone/>
              <a:defRPr/>
            </a:pPr>
            <a:r>
              <a:rPr lang="ko-KR" altLang="en-US" sz="1600">
                <a:latin typeface="굴림체"/>
                <a:ea typeface="굴림체"/>
              </a:rPr>
              <a:t> </a:t>
            </a:r>
            <a:r>
              <a:rPr lang="en-US" altLang="ko-KR" sz="1600">
                <a:latin typeface="굴림체"/>
                <a:ea typeface="굴림체"/>
              </a:rPr>
              <a:t>-</a:t>
            </a:r>
            <a:r>
              <a:rPr lang="ko-KR" altLang="en-US" sz="1600">
                <a:latin typeface="굴림체"/>
                <a:ea typeface="굴림체"/>
              </a:rPr>
              <a:t> 계약 리스트를 조회 하고 해당 계약의 추가 옵션을 저장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en-US" altLang="ko-KR" sz="1600">
              <a:latin typeface="굴림체"/>
              <a:ea typeface="굴림체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계약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추가 옵션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추가 옵션 버튼을 클릭</a:t>
            </a:r>
            <a:r>
              <a:rPr lang="en-US" altLang="ko-KR" sz="1200"/>
              <a:t>, </a:t>
            </a:r>
            <a:r>
              <a:rPr lang="ko-KR" altLang="en-US" sz="1200"/>
              <a:t>추가 옵션 정보 창이 뜨면</a:t>
            </a:r>
            <a:r>
              <a:rPr lang="en-US" altLang="ko-KR" sz="1200"/>
              <a:t> </a:t>
            </a:r>
            <a:r>
              <a:rPr lang="ko-KR" altLang="en-US" sz="1200"/>
              <a:t>추가 옵션 전체 리스트가 조회 되고 여기서 선택 란의 체크 박스를 체크 하여  선택 여부를 표시 하고 나서 아래 화살표 버튼을 클릭 하여 해당 사항 아래 리스트에 뜨면 저장 된 것임</a:t>
            </a:r>
            <a:r>
              <a:rPr lang="en-US" altLang="ko-KR" sz="1200"/>
              <a:t>.- </a:t>
            </a:r>
            <a:r>
              <a:rPr lang="ko-KR" altLang="en-US" sz="1200"/>
              <a:t>동시 선택 가능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계약 정보</a:t>
            </a:r>
            <a:r>
              <a:rPr lang="en-US" altLang="ko-KR" sz="1200" b="1"/>
              <a:t>, </a:t>
            </a:r>
            <a:r>
              <a:rPr lang="ko-KR" altLang="en-US" sz="1200" b="1"/>
              <a:t>옵션 사항</a:t>
            </a:r>
            <a:r>
              <a:rPr lang="en-US" altLang="ko-KR" sz="1200" b="1"/>
              <a:t>, </a:t>
            </a:r>
            <a:r>
              <a:rPr lang="ko-KR" altLang="en-US" sz="1200" b="1"/>
              <a:t>부대 비용 등이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39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24528" y="2367437"/>
            <a:ext cx="4601986" cy="20696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632376" y="4084219"/>
            <a:ext cx="3248143" cy="25764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계약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계약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계약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부대비용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부대비용 버튼을 클릭</a:t>
            </a:r>
            <a:r>
              <a:rPr lang="en-US" altLang="ko-KR" sz="1200"/>
              <a:t>, </a:t>
            </a:r>
            <a:r>
              <a:rPr lang="ko-KR" altLang="en-US" sz="1200"/>
              <a:t>부대비용 정보 창이 뜨면</a:t>
            </a:r>
            <a:r>
              <a:rPr lang="en-US" altLang="ko-KR" sz="1200"/>
              <a:t> </a:t>
            </a:r>
            <a:r>
              <a:rPr lang="ko-KR" altLang="en-US" sz="1200"/>
              <a:t>부대비용 전체 리스트가 조회 되고 여기서 선택 란의 체크 박스를 체크 하고 나서 저장</a:t>
            </a:r>
            <a:r>
              <a:rPr lang="en-US" altLang="ko-KR" sz="1200"/>
              <a:t>- </a:t>
            </a:r>
            <a:r>
              <a:rPr lang="ko-KR" altLang="en-US" sz="1200"/>
              <a:t>여러 개 동시 선택 가능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계약리스트에서 해당 라인을 선택 하면 해당 계약의 계약 정보</a:t>
            </a:r>
            <a:r>
              <a:rPr lang="en-US" altLang="ko-KR" sz="1200" b="1"/>
              <a:t>, </a:t>
            </a:r>
            <a:r>
              <a:rPr lang="ko-KR" altLang="en-US" sz="1200" b="1"/>
              <a:t>옵션 사항</a:t>
            </a:r>
            <a:r>
              <a:rPr lang="en-US" altLang="ko-KR" sz="1200" b="1"/>
              <a:t>, </a:t>
            </a:r>
            <a:r>
              <a:rPr lang="ko-KR" altLang="en-US" sz="1200" b="1"/>
              <a:t>부대 비용 등이 조회된다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3" name="TextBox 22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4-3-6. </a:t>
            </a:r>
            <a:r>
              <a:rPr lang="ko-KR" altLang="en-US" sz="1600">
                <a:latin typeface="굴림체"/>
                <a:ea typeface="굴림체"/>
              </a:rPr>
              <a:t>작업지시서 </a:t>
            </a:r>
            <a:r>
              <a:rPr lang="en-US" altLang="ko-KR" sz="1600">
                <a:latin typeface="굴림체"/>
                <a:ea typeface="굴림체"/>
              </a:rPr>
              <a:t>– </a:t>
            </a:r>
            <a:r>
              <a:rPr lang="ko-KR" altLang="en-US" sz="1600">
                <a:latin typeface="굴림체"/>
                <a:ea typeface="굴림체"/>
              </a:rPr>
              <a:t>부대비용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ko-KR" altLang="en-US" sz="1600">
                <a:latin typeface="굴림체"/>
                <a:ea typeface="굴림체"/>
              </a:rPr>
              <a:t> </a:t>
            </a:r>
            <a:r>
              <a:rPr lang="en-US" altLang="ko-KR" sz="1600">
                <a:latin typeface="굴림체"/>
                <a:ea typeface="굴림체"/>
              </a:rPr>
              <a:t>-</a:t>
            </a:r>
            <a:r>
              <a:rPr lang="ko-KR" altLang="en-US" sz="1600">
                <a:latin typeface="굴림체"/>
                <a:ea typeface="굴림체"/>
              </a:rPr>
              <a:t> 계약 리스트를 조회 하고 해당 계약의 부대비용을 저장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en-US" altLang="ko-KR" sz="1600"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시스템구성도</a:t>
            </a:r>
          </a:p>
        </p:txBody>
      </p:sp>
      <p:sp>
        <p:nvSpPr>
          <p:cNvPr id="42" name="직사각형 8"/>
          <p:cNvSpPr/>
          <p:nvPr/>
        </p:nvSpPr>
        <p:spPr>
          <a:xfrm>
            <a:off x="272415" y="1309288"/>
            <a:ext cx="3376246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sz="1400" b="1">
                <a:solidFill>
                  <a:schemeClr val="tx1"/>
                </a:solidFill>
                <a:latin typeface="+mn-ea"/>
              </a:rPr>
              <a:t>1) H/W</a:t>
            </a:r>
            <a:r>
              <a:rPr lang="ko-KR" altLang="en-US" sz="1400" b="1">
                <a:solidFill>
                  <a:schemeClr val="tx1"/>
                </a:solidFill>
                <a:latin typeface="+mn-ea"/>
              </a:rPr>
              <a:t> 구성도</a:t>
            </a:r>
          </a:p>
        </p:txBody>
      </p:sp>
      <p:sp>
        <p:nvSpPr>
          <p:cNvPr id="43" name="직사각형 9"/>
          <p:cNvSpPr/>
          <p:nvPr/>
        </p:nvSpPr>
        <p:spPr>
          <a:xfrm>
            <a:off x="5025009" y="1309287"/>
            <a:ext cx="3376246" cy="6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sz="1400" b="1">
                <a:solidFill>
                  <a:schemeClr val="tx1"/>
                </a:solidFill>
                <a:latin typeface="+mn-ea"/>
              </a:rPr>
              <a:t>2) S/W</a:t>
            </a:r>
            <a:r>
              <a:rPr lang="ko-KR" altLang="en-US" sz="1400" b="1">
                <a:solidFill>
                  <a:schemeClr val="tx1"/>
                </a:solidFill>
                <a:latin typeface="+mn-ea"/>
              </a:rPr>
              <a:t> 구성도</a:t>
            </a: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>
          <a:xfrm>
            <a:off x="228911" y="1309287"/>
            <a:ext cx="10826954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pic>
        <p:nvPicPr>
          <p:cNvPr id="45" name="Picture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39161" y="2244592"/>
            <a:ext cx="4541830" cy="248636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6" name="Picture 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13228" y="1988840"/>
            <a:ext cx="4620292" cy="276016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4-4. </a:t>
            </a:r>
            <a:r>
              <a:rPr lang="ko-KR" altLang="en-US" sz="1600">
                <a:latin typeface="굴림체"/>
                <a:ea typeface="굴림체"/>
              </a:rPr>
              <a:t>공정실적등록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생산 조립 리스트를 조회하고 입고의뢰자료를 생성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생산조립리스트 조회 되지 않음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생산일자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생산 조회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FontTx/>
              <a:buAutoNum type="circleNumDbPlain"/>
              <a:defRPr/>
            </a:pPr>
            <a:r>
              <a:rPr lang="ko-KR" altLang="en-US" sz="1200"/>
              <a:t>사업부를 선택하고</a:t>
            </a:r>
            <a:r>
              <a:rPr lang="en-US" altLang="ko-KR" sz="1200"/>
              <a:t>, </a:t>
            </a:r>
            <a:r>
              <a:rPr lang="ko-KR" altLang="en-US" sz="1200"/>
              <a:t>생산 일을 선택 한 후 등록 버튼을 클릭 하여 생산 조립 등록 창이 뜨면 생산조립정보를 입력 한 후에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저장 후에는 하단 리스트에 입력한 내용을 확인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하단 리스트를 클릭하여 내용을 수정</a:t>
            </a:r>
            <a:r>
              <a:rPr lang="en-US" altLang="ko-KR" sz="1200"/>
              <a:t>, </a:t>
            </a:r>
            <a:r>
              <a:rPr lang="ko-KR" altLang="en-US" sz="1200"/>
              <a:t>삭제 할 수 있음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3. </a:t>
            </a:r>
            <a:r>
              <a:rPr lang="ko-KR" altLang="en-US" sz="1200" b="1"/>
              <a:t>입고의뢰자료 생성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입고 의뢰 자료 생성 버튼을 클릭 하면 조회된 생산 조립 리스트에 해당 하는 입고 의뢰 품목 정보가 자동으로 입력됨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767445"/>
            <a:ext cx="4644516" cy="245499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72479" y="4499556"/>
            <a:ext cx="3801018" cy="1948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4-5. </a:t>
            </a:r>
            <a:r>
              <a:rPr lang="ko-KR" altLang="en-US" sz="1600">
                <a:latin typeface="굴림체"/>
                <a:ea typeface="굴림체"/>
              </a:rPr>
              <a:t>최종제품 검사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검사 의뢰서 리스트를 조회 하고 검사 의뢰 등록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검사의뢰 리스트 조회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 </a:t>
            </a:r>
            <a:r>
              <a:rPr lang="en-US" altLang="ko-KR" sz="1200"/>
              <a:t>, </a:t>
            </a:r>
            <a:r>
              <a:rPr lang="ko-KR" altLang="en-US" sz="1200"/>
              <a:t>의뢰 년월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검사의뢰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FontTx/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검사의뢰정보 창이 뜨면 계약번호를 선택 하고 의뢰일자등 검사의뢰정보를 입력하고 저장</a:t>
            </a:r>
            <a:endParaRPr lang="ko-KR" altLang="en-US" sz="1200"/>
          </a:p>
          <a:p>
            <a:pPr marL="228600" indent="-228600">
              <a:buFontTx/>
              <a:buAutoNum type="circleNumDbPlain"/>
              <a:defRPr/>
            </a:pPr>
            <a:r>
              <a:rPr lang="ko-KR" altLang="en-US" sz="1200"/>
              <a:t>검사의뢰서리스트에서 검사의뢰번호를 클릭 하면 검사의뢰정보가 조회되고 여기서 검사의뢰정보를 수정 삭제 처리할 수 있음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51375" y="2852936"/>
            <a:ext cx="4611615" cy="163628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95943" y="4041754"/>
            <a:ext cx="4621053" cy="1440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67718" y="2579982"/>
            <a:ext cx="4622800" cy="1636880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생산관리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0460" y="3906349"/>
            <a:ext cx="4640058" cy="13567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4-6. </a:t>
            </a:r>
            <a:r>
              <a:rPr lang="ko-KR" altLang="en-US" sz="1600">
                <a:latin typeface="굴림체"/>
                <a:ea typeface="굴림체"/>
              </a:rPr>
              <a:t>완성제품입고 관리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ko-KR" altLang="en-US" sz="1600">
                <a:latin typeface="굴림체"/>
                <a:ea typeface="굴림체"/>
              </a:rPr>
              <a:t>  </a:t>
            </a:r>
            <a:r>
              <a:rPr lang="en-US" altLang="ko-KR" sz="1600">
                <a:latin typeface="굴림체"/>
                <a:ea typeface="굴림체"/>
              </a:rPr>
              <a:t>- </a:t>
            </a:r>
            <a:r>
              <a:rPr lang="ko-KR" altLang="en-US" sz="1600">
                <a:latin typeface="굴림체"/>
                <a:ea typeface="굴림체"/>
              </a:rPr>
              <a:t>완성 제품 입고 정보를 조회 및 저장</a:t>
            </a:r>
            <a:r>
              <a:rPr lang="en-US" altLang="ko-KR" sz="1600">
                <a:latin typeface="굴림체"/>
                <a:ea typeface="굴림체"/>
              </a:rPr>
              <a:t>.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제품 입고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입고 년 월</a:t>
            </a:r>
            <a:r>
              <a:rPr lang="en-US" altLang="ko-KR" sz="1200"/>
              <a:t>,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제품 입고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제품 입고 정보 창이 뜨면</a:t>
            </a:r>
            <a:r>
              <a:rPr lang="en-US" altLang="ko-KR" sz="1200"/>
              <a:t> </a:t>
            </a:r>
            <a:r>
              <a:rPr lang="ko-KR" altLang="en-US" sz="1200"/>
              <a:t>입고 일자</a:t>
            </a:r>
            <a:r>
              <a:rPr lang="en-US" altLang="ko-KR" sz="1200"/>
              <a:t>, </a:t>
            </a:r>
            <a:r>
              <a:rPr lang="ko-KR" altLang="en-US" sz="1200"/>
              <a:t>입고 수량</a:t>
            </a:r>
            <a:r>
              <a:rPr lang="en-US" altLang="ko-KR" sz="1200"/>
              <a:t>, </a:t>
            </a:r>
            <a:r>
              <a:rPr lang="ko-KR" altLang="en-US" sz="1200"/>
              <a:t>비고를 입력하고 제품 란은 </a:t>
            </a:r>
            <a:r>
              <a:rPr lang="en-US" altLang="ko-KR" sz="1200"/>
              <a:t>?</a:t>
            </a:r>
            <a:r>
              <a:rPr lang="ko-KR" altLang="en-US" sz="1200"/>
              <a:t>버튼을 클릭 하여 제품을 선택한다</a:t>
            </a:r>
            <a:r>
              <a:rPr lang="en-US" altLang="ko-KR" sz="1200"/>
              <a:t>. </a:t>
            </a:r>
            <a:r>
              <a:rPr lang="ko-KR" altLang="en-US" sz="1200"/>
              <a:t>입력과 선택을 완료하고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제품 입고 리스트에서 입고 번호를 클릭 하면 제품 입고 정보가 조회 되고 여기서 제품 입고 정보를 수정 삭제 할 수 있음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43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5-1. </a:t>
            </a:r>
            <a:r>
              <a:rPr lang="ko-KR" altLang="en-US" sz="1600">
                <a:latin typeface="굴림체"/>
                <a:ea typeface="굴림체"/>
              </a:rPr>
              <a:t>품목관리 </a:t>
            </a:r>
            <a:r>
              <a:rPr lang="en-US" altLang="ko-KR" sz="1600">
                <a:latin typeface="굴림체"/>
                <a:ea typeface="굴림체"/>
              </a:rPr>
              <a:t>– </a:t>
            </a:r>
            <a:r>
              <a:rPr lang="ko-KR" altLang="en-US" sz="1600">
                <a:latin typeface="굴림체"/>
                <a:ea typeface="굴림체"/>
              </a:rPr>
              <a:t>품목 등록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품목리스트를 조회 하고 품목을 저장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품목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Assay </a:t>
            </a:r>
            <a:r>
              <a:rPr lang="ko-KR" altLang="en-US" sz="1200"/>
              <a:t>품목</a:t>
            </a:r>
            <a:r>
              <a:rPr lang="en-US" altLang="ko-KR" sz="1200"/>
              <a:t>, </a:t>
            </a:r>
            <a:r>
              <a:rPr lang="ko-KR" altLang="en-US" sz="1200"/>
              <a:t>품목구분</a:t>
            </a:r>
            <a:r>
              <a:rPr lang="en-US" altLang="ko-KR" sz="1200"/>
              <a:t>, </a:t>
            </a:r>
            <a:r>
              <a:rPr lang="ko-KR" altLang="en-US" sz="1200"/>
              <a:t>사용구분</a:t>
            </a:r>
            <a:r>
              <a:rPr lang="en-US" altLang="ko-KR" sz="1200"/>
              <a:t>, </a:t>
            </a:r>
            <a:r>
              <a:rPr lang="ko-KR" altLang="en-US" sz="1200"/>
              <a:t>조달형태</a:t>
            </a:r>
            <a:r>
              <a:rPr lang="en-US" altLang="ko-KR" sz="1200"/>
              <a:t>, </a:t>
            </a:r>
            <a:r>
              <a:rPr lang="ko-KR" altLang="en-US" sz="1200"/>
              <a:t>자재관리등급</a:t>
            </a:r>
            <a:r>
              <a:rPr lang="en-US" altLang="ko-KR" sz="1200"/>
              <a:t>, </a:t>
            </a:r>
            <a:r>
              <a:rPr lang="ko-KR" altLang="en-US" sz="1200"/>
              <a:t>사급여부</a:t>
            </a:r>
            <a:r>
              <a:rPr lang="en-US" altLang="ko-KR" sz="1200"/>
              <a:t>, </a:t>
            </a:r>
            <a:r>
              <a:rPr lang="ko-KR" altLang="en-US" sz="1200"/>
              <a:t>원부자재</a:t>
            </a:r>
            <a:r>
              <a:rPr lang="en-US" altLang="ko-KR" sz="1200"/>
              <a:t>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품목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품목 등록 정보 창이 뜨면</a:t>
            </a:r>
            <a:r>
              <a:rPr lang="en-US" altLang="ko-KR" sz="1200"/>
              <a:t> </a:t>
            </a:r>
            <a:r>
              <a:rPr lang="ko-KR" altLang="en-US" sz="1200"/>
              <a:t>품목번호의 </a:t>
            </a:r>
            <a:r>
              <a:rPr lang="en-US" altLang="ko-KR" sz="1200"/>
              <a:t>?</a:t>
            </a:r>
            <a:r>
              <a:rPr lang="ko-KR" altLang="en-US" sz="1200"/>
              <a:t>버튼을 클릭하여 선택하고</a:t>
            </a:r>
            <a:r>
              <a:rPr lang="en-US" altLang="ko-KR" sz="1200"/>
              <a:t>, </a:t>
            </a:r>
            <a:r>
              <a:rPr lang="ko-KR" altLang="en-US" sz="1200"/>
              <a:t>형상정보</a:t>
            </a:r>
            <a:r>
              <a:rPr lang="en-US" altLang="ko-KR" sz="1200"/>
              <a:t>, </a:t>
            </a:r>
            <a:r>
              <a:rPr lang="ko-KR" altLang="en-US" sz="1200"/>
              <a:t>발주정보</a:t>
            </a:r>
            <a:r>
              <a:rPr lang="en-US" altLang="ko-KR" sz="1200"/>
              <a:t>, </a:t>
            </a:r>
            <a:r>
              <a:rPr lang="ko-KR" altLang="en-US" sz="1200"/>
              <a:t>자재 정보를 입력 하고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품목 리스트에서 품목 번호를 클릭 하면 품목 정보가 조회 되고 여기서 품목 정보를 수정 삭제 할 수 있음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품목 리스트에서 해당 라인을 선택 하면 해당 품목 번호의 형상정보</a:t>
            </a:r>
            <a:r>
              <a:rPr lang="en-US" altLang="ko-KR" sz="1200" b="1"/>
              <a:t>, </a:t>
            </a:r>
            <a:r>
              <a:rPr lang="ko-KR" altLang="en-US" sz="1200" b="1"/>
              <a:t>자재정보 기종코드정보</a:t>
            </a:r>
            <a:r>
              <a:rPr lang="en-US" altLang="ko-KR" sz="1200" b="1"/>
              <a:t>, </a:t>
            </a:r>
            <a:r>
              <a:rPr lang="ko-KR" altLang="en-US" sz="1200" b="1"/>
              <a:t>업체단가 정보가 조회 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>
            <a:fillRect/>
          </a:stretch>
        </p:blipFill>
        <p:spPr>
          <a:xfrm>
            <a:off x="272480" y="2313538"/>
            <a:ext cx="4586288" cy="242375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416496" y="4277186"/>
            <a:ext cx="3862908" cy="2280564"/>
          </a:xfrm>
          <a:prstGeom prst="rect">
            <a:avLst/>
          </a:prstGeom>
        </p:spPr>
      </p:pic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5-1. </a:t>
            </a:r>
            <a:r>
              <a:rPr lang="ko-KR" altLang="en-US" sz="1600">
                <a:latin typeface="굴림체"/>
                <a:ea typeface="굴림체"/>
              </a:rPr>
              <a:t>품목관리 </a:t>
            </a:r>
            <a:r>
              <a:rPr lang="en-US" altLang="ko-KR" sz="1600">
                <a:latin typeface="굴림체"/>
                <a:ea typeface="굴림체"/>
              </a:rPr>
              <a:t>– </a:t>
            </a:r>
            <a:r>
              <a:rPr lang="ko-KR" altLang="en-US" sz="1600">
                <a:latin typeface="굴림체"/>
                <a:ea typeface="굴림체"/>
              </a:rPr>
              <a:t>업체단가정보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품목리스트를 조회 하고 해당 품목의 업체단가정보를 등록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품목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Assay </a:t>
            </a:r>
            <a:r>
              <a:rPr lang="ko-KR" altLang="en-US" sz="1200"/>
              <a:t>품목</a:t>
            </a:r>
            <a:r>
              <a:rPr lang="en-US" altLang="ko-KR" sz="1200"/>
              <a:t>, </a:t>
            </a:r>
            <a:r>
              <a:rPr lang="ko-KR" altLang="en-US" sz="1200"/>
              <a:t>품목구분</a:t>
            </a:r>
            <a:r>
              <a:rPr lang="en-US" altLang="ko-KR" sz="1200"/>
              <a:t>, </a:t>
            </a:r>
            <a:r>
              <a:rPr lang="ko-KR" altLang="en-US" sz="1200"/>
              <a:t>사용구분</a:t>
            </a:r>
            <a:r>
              <a:rPr lang="en-US" altLang="ko-KR" sz="1200"/>
              <a:t>, </a:t>
            </a:r>
            <a:r>
              <a:rPr lang="ko-KR" altLang="en-US" sz="1200"/>
              <a:t>조달형태</a:t>
            </a:r>
            <a:r>
              <a:rPr lang="en-US" altLang="ko-KR" sz="1200"/>
              <a:t>, </a:t>
            </a:r>
            <a:r>
              <a:rPr lang="ko-KR" altLang="en-US" sz="1200"/>
              <a:t>자재관리등급</a:t>
            </a:r>
            <a:r>
              <a:rPr lang="en-US" altLang="ko-KR" sz="1200"/>
              <a:t>, </a:t>
            </a:r>
            <a:r>
              <a:rPr lang="ko-KR" altLang="en-US" sz="1200"/>
              <a:t>사급여부</a:t>
            </a:r>
            <a:r>
              <a:rPr lang="en-US" altLang="ko-KR" sz="1200"/>
              <a:t>, </a:t>
            </a:r>
            <a:r>
              <a:rPr lang="ko-KR" altLang="en-US" sz="1200"/>
              <a:t>원부자재</a:t>
            </a:r>
            <a:r>
              <a:rPr lang="en-US" altLang="ko-KR" sz="1200"/>
              <a:t>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품목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업체 단가 정보의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업체단가정보 등록 창이 뜨면</a:t>
            </a:r>
            <a:r>
              <a:rPr lang="en-US" altLang="ko-KR" sz="1200"/>
              <a:t> </a:t>
            </a:r>
            <a:r>
              <a:rPr lang="ko-KR" altLang="en-US" sz="1200"/>
              <a:t>업체 코드의 </a:t>
            </a:r>
            <a:r>
              <a:rPr lang="en-US" altLang="ko-KR" sz="1200"/>
              <a:t>?</a:t>
            </a:r>
            <a:r>
              <a:rPr lang="ko-KR" altLang="en-US" sz="1200"/>
              <a:t>버튼을 클릭하여 업체를 선택하고</a:t>
            </a:r>
            <a:r>
              <a:rPr lang="en-US" altLang="ko-KR" sz="1200"/>
              <a:t>, </a:t>
            </a:r>
            <a:r>
              <a:rPr lang="ko-KR" altLang="en-US" sz="1200"/>
              <a:t>순위 및 단가 정보를 입력 하고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저장 후에는 하단 리스트에 입력한 내용을 확인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하단 리스트를 클릭하여 내용을 수정</a:t>
            </a:r>
            <a:r>
              <a:rPr lang="en-US" altLang="ko-KR" sz="1200"/>
              <a:t>, </a:t>
            </a:r>
            <a:r>
              <a:rPr lang="ko-KR" altLang="en-US" sz="1200"/>
              <a:t>삭제 할 수 있음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품목 리스트에서 해당 라인을 선택 하면 해당 품목 번호의 형상정보</a:t>
            </a:r>
            <a:r>
              <a:rPr lang="en-US" altLang="ko-KR" sz="1200" b="1"/>
              <a:t>, </a:t>
            </a:r>
            <a:r>
              <a:rPr lang="ko-KR" altLang="en-US" sz="1200" b="1"/>
              <a:t>자재정보 기종코드정보</a:t>
            </a:r>
            <a:r>
              <a:rPr lang="en-US" altLang="ko-KR" sz="1200" b="1"/>
              <a:t>, </a:t>
            </a:r>
            <a:r>
              <a:rPr lang="ko-KR" altLang="en-US" sz="1200" b="1"/>
              <a:t>업체단가 정보가 조회 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>
            <a:fillRect/>
          </a:stretch>
        </p:blipFill>
        <p:spPr>
          <a:xfrm>
            <a:off x="272480" y="2313538"/>
            <a:ext cx="4586288" cy="242375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760735" y="4172551"/>
            <a:ext cx="3210860" cy="2137604"/>
          </a:xfrm>
          <a:prstGeom prst="rect">
            <a:avLst/>
          </a:prstGeom>
        </p:spPr>
      </p:pic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 사용자매뉴얼</a:t>
            </a:r>
            <a:endParaRPr lang="en-US" altLang="ko-KR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5-2. </a:t>
            </a:r>
            <a:r>
              <a:rPr lang="ko-KR" altLang="en-US" sz="1600">
                <a:latin typeface="굴림체"/>
                <a:ea typeface="굴림체"/>
              </a:rPr>
              <a:t>업체관리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업체 리스트를 조회 하고 등록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업체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업체명</a:t>
            </a:r>
            <a:r>
              <a:rPr lang="en-US" altLang="ko-KR" sz="1200"/>
              <a:t>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업체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업체 정보 창이 뜨면</a:t>
            </a:r>
            <a:r>
              <a:rPr lang="en-US" altLang="ko-KR" sz="1200"/>
              <a:t> </a:t>
            </a:r>
            <a:r>
              <a:rPr lang="ko-KR" altLang="en-US" sz="1200"/>
              <a:t>업체 정보와  협력업체 담당자</a:t>
            </a:r>
            <a:r>
              <a:rPr lang="en-US" altLang="ko-KR" sz="1200"/>
              <a:t>, </a:t>
            </a:r>
            <a:r>
              <a:rPr lang="ko-KR" altLang="en-US" sz="1200"/>
              <a:t>세금계산서 담당자를 입력 하고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업체리스트에서 해당 업체 코드를 클릭 하여 업체 정보를 조회 하고 조회된 데이터를 수정 삭제 할 수 있음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업체 리스트에서 해당 라인을 선택 하면 해당 업체의 납품품목정보가 조회 됨</a:t>
            </a:r>
            <a:endParaRPr lang="ko-KR" altLang="en-US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>
            <a:fillRect/>
          </a:stretch>
        </p:blipFill>
        <p:spPr>
          <a:xfrm>
            <a:off x="272480" y="2445864"/>
            <a:ext cx="4586288" cy="134317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7293" y="3673443"/>
            <a:ext cx="4238253" cy="291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5-3. </a:t>
            </a:r>
            <a:r>
              <a:rPr lang="ko-KR" altLang="en-US" sz="1600">
                <a:latin typeface="굴림체"/>
                <a:ea typeface="굴림체"/>
              </a:rPr>
              <a:t>구매의뢰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구매 리스트를 조회 하고 등록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구매 의뢰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의뢰일자</a:t>
            </a:r>
            <a:r>
              <a:rPr lang="en-US" altLang="ko-KR" sz="1200"/>
              <a:t>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의뢰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구매의뢰등록 창이 뜨면</a:t>
            </a:r>
            <a:r>
              <a:rPr lang="en-US" altLang="ko-KR" sz="1200"/>
              <a:t> </a:t>
            </a:r>
            <a:r>
              <a:rPr lang="ko-KR" altLang="en-US" sz="1200"/>
              <a:t>사업부와 의뢰 구분을 선택 하고 로트 번호의 </a:t>
            </a:r>
            <a:r>
              <a:rPr lang="en-US" altLang="ko-KR" sz="1200"/>
              <a:t>?</a:t>
            </a:r>
            <a:r>
              <a:rPr lang="ko-KR" altLang="en-US" sz="1200"/>
              <a:t>버튼을 클릭 하여 제품을 선택하고 의뢰 부서등 구매의뢰정보를 입력하고 나서 기종별 공정정보의 조회 버튼을 클릭 하여 기종별 공정정보를 조회 하고 선택란의 체크 박스를 선택하고 저장 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구매 의뢰 리스트에서 해당 라인을 선택 하면 해당 구매의뢰 내역의 의뢰품목정보 리스트가 조회 됨</a:t>
            </a:r>
            <a:endParaRPr lang="ko-KR" altLang="en-US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>
            <a:fillRect/>
          </a:stretch>
        </p:blipFill>
        <p:spPr>
          <a:xfrm>
            <a:off x="248875" y="2321196"/>
            <a:ext cx="4560109" cy="239553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00140" y="3567260"/>
            <a:ext cx="3857578" cy="2568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5-4. </a:t>
            </a:r>
            <a:r>
              <a:rPr lang="ko-KR" altLang="en-US" sz="1600">
                <a:latin typeface="굴림체"/>
                <a:ea typeface="굴림체"/>
              </a:rPr>
              <a:t>불출의뢰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불출 의뢰 리스트를 조회 하고 등록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불출 의뢰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의뢰일자</a:t>
            </a:r>
            <a:r>
              <a:rPr lang="en-US" altLang="ko-KR" sz="1200"/>
              <a:t>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불출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 </a:t>
            </a:r>
            <a:r>
              <a:rPr lang="ko-KR" altLang="en-US" sz="1200"/>
              <a:t>불출의뢰등록 창이 뜨면</a:t>
            </a:r>
            <a:r>
              <a:rPr lang="en-US" altLang="ko-KR" sz="1200"/>
              <a:t> </a:t>
            </a:r>
            <a:r>
              <a:rPr lang="ko-KR" altLang="en-US" sz="1200"/>
              <a:t>사업부와 요청 구분과 불출처리를 선택 하고 로트 번호의 </a:t>
            </a:r>
            <a:r>
              <a:rPr lang="en-US" altLang="ko-KR" sz="1200"/>
              <a:t>?</a:t>
            </a:r>
            <a:r>
              <a:rPr lang="ko-KR" altLang="en-US" sz="1200"/>
              <a:t>버튼을 클릭 하여 제품을 선택하고 의뢰 부서등 불출의뢰정보를 입력하고 나서 기종별 공정정보의 조회 버튼을 클릭 하여 기종별 공정정보를 조회 하고 선택란의 체크 박스를 선택하고 저장 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불출 의뢰 리스트에서 해당 라인을 선택 하면 해당 불출의뢰 내역의 의뢰품목정보 리스트가 조회 됨</a:t>
            </a:r>
            <a:endParaRPr lang="ko-KR" altLang="en-US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>
            <a:fillRect/>
          </a:stretch>
        </p:blipFill>
        <p:spPr>
          <a:xfrm>
            <a:off x="272479" y="2322175"/>
            <a:ext cx="4536505" cy="167930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507206" y="3622725"/>
            <a:ext cx="4195516" cy="27931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5-5. </a:t>
            </a:r>
            <a:r>
              <a:rPr lang="ko-KR" altLang="en-US" sz="1600">
                <a:latin typeface="굴림체"/>
                <a:ea typeface="굴림체"/>
              </a:rPr>
              <a:t>구매의뢰 접수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구매 의뢰된 리스트를 조회 하고 접수처리 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구매 의뢰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의뢰일자</a:t>
            </a:r>
            <a:r>
              <a:rPr lang="en-US" altLang="ko-KR" sz="1200"/>
              <a:t>, </a:t>
            </a:r>
            <a:r>
              <a:rPr lang="ko-KR" altLang="en-US" sz="1200"/>
              <a:t>내</a:t>
            </a:r>
            <a:r>
              <a:rPr lang="en-US" altLang="ko-KR" sz="1200"/>
              <a:t>/</a:t>
            </a:r>
            <a:r>
              <a:rPr lang="ko-KR" altLang="en-US" sz="1200"/>
              <a:t>외자</a:t>
            </a:r>
            <a:r>
              <a:rPr lang="en-US" altLang="ko-KR" sz="1200"/>
              <a:t>, </a:t>
            </a:r>
            <a:r>
              <a:rPr lang="ko-KR" altLang="en-US" sz="1200"/>
              <a:t>처리구분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구매 의뢰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처리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선택 체크 박스를 체크 하고 접수 비고란에 비고 내용 입력 하고처리 버튼을 클릭 하면 해당 구매 의뢰가 접수 처리 되며</a:t>
            </a:r>
            <a:r>
              <a:rPr lang="en-US" altLang="ko-KR" sz="1200"/>
              <a:t>, </a:t>
            </a:r>
            <a:r>
              <a:rPr lang="ko-KR" altLang="en-US" sz="1200"/>
              <a:t>동시에 접수자</a:t>
            </a:r>
            <a:r>
              <a:rPr lang="en-US" altLang="ko-KR" sz="1200"/>
              <a:t>, </a:t>
            </a:r>
            <a:r>
              <a:rPr lang="ko-KR" altLang="en-US" sz="1200"/>
              <a:t>접수 일자가 저장된다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 b="1"/>
          </a:p>
          <a:p>
            <a:pPr lvl="0">
              <a:defRPr/>
            </a:pPr>
            <a:r>
              <a:rPr lang="en-US" altLang="ko-KR" sz="1200" b="1"/>
              <a:t>3. </a:t>
            </a:r>
            <a:r>
              <a:rPr lang="ko-KR" altLang="en-US" sz="1200" b="1"/>
              <a:t>취소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선택 체크박스를 체크 하고 취소 버튼을 클릭하면 버튼을 클릭 하면 취소 처리됨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구매 의뢰 리스트에서 해당 라인을 선택 하면 해당 구매의뢰 내역의 품목들이 구매의뢰품목정보 리스트에 조회 된다</a:t>
            </a:r>
            <a:r>
              <a:rPr lang="en-US" altLang="ko-KR" sz="1200" b="1"/>
              <a:t>.</a:t>
            </a:r>
            <a:endParaRPr lang="en-US" altLang="ko-KR" sz="1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08484" y="2636912"/>
            <a:ext cx="4572508" cy="2969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49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5-6. </a:t>
            </a:r>
            <a:r>
              <a:rPr lang="ko-KR" altLang="en-US" sz="1600">
                <a:latin typeface="굴림체"/>
                <a:ea typeface="굴림체"/>
              </a:rPr>
              <a:t>구매의뢰 발주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업체를 조회 하고 등록하는 관리 화면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구매 의뢰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의뢰 일자</a:t>
            </a:r>
            <a:r>
              <a:rPr lang="en-US" altLang="ko-KR" sz="1200"/>
              <a:t>, </a:t>
            </a:r>
            <a:r>
              <a:rPr lang="ko-KR" altLang="en-US" sz="1200"/>
              <a:t>내</a:t>
            </a:r>
            <a:r>
              <a:rPr lang="en-US" altLang="ko-KR" sz="1200"/>
              <a:t>/</a:t>
            </a:r>
            <a:r>
              <a:rPr lang="ko-KR" altLang="en-US" sz="1200"/>
              <a:t>외자</a:t>
            </a:r>
            <a:r>
              <a:rPr lang="en-US" altLang="ko-KR" sz="1200"/>
              <a:t>, </a:t>
            </a:r>
            <a:r>
              <a:rPr lang="ko-KR" altLang="en-US" sz="1200"/>
              <a:t>처리 구분</a:t>
            </a:r>
            <a:r>
              <a:rPr lang="en-US" altLang="ko-KR" sz="1200"/>
              <a:t>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구매 의뢰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처리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선택 체크 박스를 체크 하고 처리 버튼을 클릭 하면 해당 구매 의뢰가 발주 처리 되며</a:t>
            </a:r>
            <a:r>
              <a:rPr lang="en-US" altLang="ko-KR" sz="1200"/>
              <a:t>, </a:t>
            </a:r>
            <a:r>
              <a:rPr lang="ko-KR" altLang="en-US" sz="1200"/>
              <a:t>발주 내용이 입력됨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3. </a:t>
            </a:r>
            <a:r>
              <a:rPr lang="ko-KR" altLang="en-US" sz="1200" b="1"/>
              <a:t>취소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선택 체크 박스를 체크 하고 취소 버튼을 클릭 하면 해당 구매 의뢰 발주 처리 된 내용이 삭제됨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구매 의뢰 리스트의 해당 라인을 선택 하면 해당 구매 의뢰 품목 정보가 조회 되고 발주 처리된 구매의뢰건이면 발주품목 정보에 발주 번호와 그에 따른 정보가 표시된다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>
            <a:fillRect/>
          </a:stretch>
        </p:blipFill>
        <p:spPr>
          <a:xfrm>
            <a:off x="273050" y="3029571"/>
            <a:ext cx="4586288" cy="2502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매뉴구조도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>
          <a:xfrm>
            <a:off x="228911" y="1309287"/>
            <a:ext cx="10826954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graphicFrame>
        <p:nvGraphicFramePr>
          <p:cNvPr id="48" name="표 6"/>
          <p:cNvGraphicFramePr>
            <a:graphicFrameLocks noGrp="1"/>
          </p:cNvGraphicFramePr>
          <p:nvPr/>
        </p:nvGraphicFramePr>
        <p:xfrm>
          <a:off x="331537" y="1052703"/>
          <a:ext cx="289324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713"/>
                <a:gridCol w="1322624"/>
                <a:gridCol w="986910"/>
              </a:tblGrid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ko-KR" altLang="en-US" sz="1000"/>
                        <a:t>기능</a:t>
                      </a:r>
                      <a:r>
                        <a:rPr lang="en-US" altLang="ko-KR" sz="1000"/>
                        <a:t>ID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ko-KR" altLang="en-US" sz="1000"/>
                        <a:t>업무기능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ko-KR" altLang="en-US" sz="1000"/>
                        <a:t>업무내용</a:t>
                      </a: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1.0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ko-KR" altLang="en-US" sz="1000"/>
                        <a:t>수주관리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1.1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고객관리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1.2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딜러관리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1.3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제품관리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1.4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계약관리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1.5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매출 및 수금관리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1.6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출고관리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19456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2.0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ko-KR" altLang="en-US" sz="1000"/>
                        <a:t>제품관리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95072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2.1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기종등록대장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70688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2.2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양산제품관리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46304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2.3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제품사양관리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2192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2.4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PART</a:t>
                      </a:r>
                      <a:r>
                        <a:rPr lang="ko-KR" altLang="en-US" sz="1000"/>
                        <a:t>등록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2.5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PART</a:t>
                      </a:r>
                      <a:r>
                        <a:rPr lang="ko-KR" altLang="en-US" sz="1000"/>
                        <a:t>조회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2.6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구조등록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2.7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BOM</a:t>
                      </a:r>
                      <a:r>
                        <a:rPr lang="ko-KR" altLang="en-US" sz="1000"/>
                        <a:t>조회</a:t>
                      </a:r>
                      <a:r>
                        <a:rPr lang="en-US" altLang="ko-KR" sz="1000"/>
                        <a:t>(</a:t>
                      </a:r>
                      <a:r>
                        <a:rPr lang="ko-KR" altLang="en-US" sz="1000"/>
                        <a:t>정전개</a:t>
                      </a:r>
                      <a:r>
                        <a:rPr lang="en-US" altLang="ko-KR" sz="1000"/>
                        <a:t>)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2.8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BOM</a:t>
                      </a:r>
                      <a:r>
                        <a:rPr lang="ko-KR" altLang="en-US" sz="1000"/>
                        <a:t>조회</a:t>
                      </a:r>
                      <a:r>
                        <a:rPr lang="en-US" altLang="ko-KR" sz="1000"/>
                        <a:t>(</a:t>
                      </a:r>
                      <a:r>
                        <a:rPr lang="ko-KR" altLang="en-US" sz="1000"/>
                        <a:t>역전개</a:t>
                      </a:r>
                      <a:r>
                        <a:rPr lang="en-US" altLang="ko-KR" sz="1000"/>
                        <a:t>)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95072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3.0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ko-KR" altLang="en-US" sz="1000"/>
                        <a:t>설계변경관리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46304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3.1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설계변경요청</a:t>
                      </a:r>
                      <a:r>
                        <a:rPr lang="en-US" altLang="ko-KR" sz="1000"/>
                        <a:t>(ECR)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3.2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설계변경통보</a:t>
                      </a:r>
                      <a:r>
                        <a:rPr lang="en-US" altLang="ko-KR" sz="1000"/>
                        <a:t>(EO)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3.3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설계변경조회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</a:tbl>
          </a:graphicData>
        </a:graphic>
      </p:graphicFrame>
      <p:graphicFrame>
        <p:nvGraphicFramePr>
          <p:cNvPr id="49" name="표 9"/>
          <p:cNvGraphicFramePr>
            <a:graphicFrameLocks noGrp="1"/>
          </p:cNvGraphicFramePr>
          <p:nvPr/>
        </p:nvGraphicFramePr>
        <p:xfrm>
          <a:off x="3296793" y="1052703"/>
          <a:ext cx="3114589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95"/>
                <a:gridCol w="1327622"/>
                <a:gridCol w="1213372"/>
              </a:tblGrid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ko-KR" altLang="en-US" sz="1000"/>
                        <a:t>기능</a:t>
                      </a:r>
                      <a:r>
                        <a:rPr lang="en-US" altLang="ko-KR" sz="1000"/>
                        <a:t>ID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ko-KR" altLang="en-US" sz="1000"/>
                        <a:t>업무기능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ko-KR" altLang="en-US" sz="1000"/>
                        <a:t>업무내용</a:t>
                      </a: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4.0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ko-KR" altLang="en-US" sz="1000"/>
                        <a:t>생산관리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4.1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생산계획수립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4.2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자재소요량산출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4.3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작업지시서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4.4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공정실적등록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4.5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최종제품검사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4.6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완성제품검사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19456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5.0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ko-KR" altLang="en-US" sz="1000"/>
                        <a:t>자재관리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95072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5.1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품목관리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70688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5.2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업체관리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46304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5.3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구매의뢰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2192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5.4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불출의뢰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5.5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구매의뢰접수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5.6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발주관리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5.7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거래명세서발행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5.8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미착자재관리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95072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5.9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ko-KR" altLang="en-US" sz="1000"/>
                        <a:t>  자재입고관리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46304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5.10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입고단가관리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5.11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자재불출관리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5.12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ko-KR" altLang="en-US" sz="1000"/>
                        <a:t>  자재재고관리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</a:tbl>
          </a:graphicData>
        </a:graphic>
      </p:graphicFrame>
      <p:graphicFrame>
        <p:nvGraphicFramePr>
          <p:cNvPr id="50" name="표 12"/>
          <p:cNvGraphicFramePr>
            <a:graphicFrameLocks noGrp="1"/>
          </p:cNvGraphicFramePr>
          <p:nvPr/>
        </p:nvGraphicFramePr>
        <p:xfrm>
          <a:off x="6465189" y="1060724"/>
          <a:ext cx="320609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924"/>
                <a:gridCol w="1609590"/>
                <a:gridCol w="990580"/>
              </a:tblGrid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ko-KR" altLang="en-US" sz="1000"/>
                        <a:t>기능</a:t>
                      </a:r>
                      <a:r>
                        <a:rPr lang="en-US" altLang="ko-KR" sz="1000"/>
                        <a:t>ID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ko-KR" altLang="en-US" sz="1000"/>
                        <a:t>업무기능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ko-KR" altLang="en-US" sz="1000"/>
                        <a:t>업무내용</a:t>
                      </a: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6.0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A/S</a:t>
                      </a:r>
                      <a:r>
                        <a:rPr lang="ko-KR" altLang="en-US" sz="1000"/>
                        <a:t>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6.1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현황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6.2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A/S</a:t>
                      </a:r>
                      <a:r>
                        <a:rPr lang="ko-KR" altLang="en-US" sz="1000"/>
                        <a:t>접수 및 처리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7.0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ko-KR" altLang="en-US" sz="1000"/>
                        <a:t>관리자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7.1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매뉴관리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00805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7.2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권한관리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7.2.1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권한관리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219456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7.2.2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부서관리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95072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7.2.3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사용자관리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70688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7.3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기준정보관리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46304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7.3.1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공통코드관리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2192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7.3.2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공급업체관리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7.3.3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고객사관리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7.3.4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차종관리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7.3.5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기술자료카테고리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7.3.6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템플릿관리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95072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7.4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</a:t>
                      </a:r>
                      <a:r>
                        <a:rPr lang="ko-KR" altLang="en-US" sz="1000"/>
                        <a:t>로그관리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146304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7.4.1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접속로그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7.4.2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en-US" altLang="ko-KR" sz="1000"/>
                        <a:t>     </a:t>
                      </a:r>
                      <a:r>
                        <a:rPr lang="ko-KR" altLang="en-US" sz="1000"/>
                        <a:t>파일다운로드로그</a:t>
                      </a:r>
                      <a:endParaRPr lang="ko-KR" altLang="en-US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  <a:tr h="0">
                <a:tc>
                  <a:txBody>
                    <a:bodyPr vert="horz" lIns="91440" tIns="45720" rIns="91440" bIns="45720" anchor="ctr" anchorCtr="0"/>
                    <a:p>
                      <a:pPr algn="ctr" latinLnBrk="1">
                        <a:defRPr/>
                      </a:pPr>
                      <a:r>
                        <a:rPr lang="en-US" altLang="ko-KR" sz="1000"/>
                        <a:t>8.0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r>
                        <a:rPr lang="ko-KR" altLang="en-US" sz="1000"/>
                        <a:t>  </a:t>
                      </a:r>
                      <a:r>
                        <a:rPr lang="en-US" altLang="ko-KR" sz="1000"/>
                        <a:t>TOP MENU</a:t>
                      </a:r>
                      <a:endParaRPr lang="en-US" altLang="ko-KR" sz="1000"/>
                    </a:p>
                  </a:txBody>
                  <a:tcPr marL="91440" marR="91440" anchor="ctr"/>
                </a:tc>
                <a:tc>
                  <a:txBody>
                    <a:bodyPr vert="horz" lIns="91440" tIns="45720" rIns="91440" bIns="45720" anchor="ctr" anchorCtr="0"/>
                    <a:p>
                      <a:pPr algn="l" latinLnBrk="1">
                        <a:defRPr/>
                      </a:pPr>
                      <a:endParaRPr lang="ko-KR" altLang="en-US" sz="1000"/>
                    </a:p>
                  </a:txBody>
                  <a:tcPr marL="91440" marR="91440" anchor="ctr"/>
                </a:tc>
              </a:tr>
            </a:tbl>
          </a:graphicData>
        </a:graphic>
      </p:graphicFrame>
      <p:sp>
        <p:nvSpPr>
          <p:cNvPr id="51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indent="0" algn="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400" b="1" i="0" u="none" strike="noStrike" kern="1200" cap="none" spc="0" normalizeH="0" baseline="0">
                <a:solidFill>
                  <a:srgbClr val="ffffff"/>
                </a:solidFill>
                <a:latin typeface="굴림체"/>
                <a:ea typeface="굴림체"/>
              </a:rPr>
              <a:t>  </a:t>
            </a:r>
            <a:r>
              <a:rPr kumimoji="0" lang="ko-KR" altLang="en-US" sz="1400" b="1" i="0" u="none" strike="noStrike" kern="1200" cap="none" spc="0" normalizeH="0" baseline="0">
                <a:solidFill>
                  <a:srgbClr val="ffffff"/>
                </a:solidFill>
                <a:latin typeface="굴림체"/>
                <a:ea typeface="굴림체"/>
              </a:rPr>
              <a:t>수주관리</a:t>
            </a:r>
            <a:endParaRPr kumimoji="0" lang="ko-KR" altLang="en-US" sz="1400" b="1" i="0" u="none" strike="noStrike" kern="1200" cap="none" spc="0" normalizeH="0" baseline="0">
              <a:solidFill>
                <a:srgbClr val="ffffff"/>
              </a:solidFill>
              <a:latin typeface="굴림체"/>
              <a:ea typeface="굴림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5-6. </a:t>
            </a:r>
            <a:r>
              <a:rPr lang="ko-KR" altLang="en-US" sz="1600">
                <a:latin typeface="굴림체"/>
                <a:ea typeface="굴림체"/>
              </a:rPr>
              <a:t>발주관리 </a:t>
            </a:r>
            <a:r>
              <a:rPr lang="en-US" altLang="ko-KR" sz="1600">
                <a:latin typeface="굴림체"/>
                <a:ea typeface="굴림체"/>
              </a:rPr>
              <a:t>–</a:t>
            </a:r>
            <a:r>
              <a:rPr lang="ko-KR" altLang="en-US" sz="1600">
                <a:latin typeface="굴림체"/>
                <a:ea typeface="굴림체"/>
              </a:rPr>
              <a:t>발주 등록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발주 정보를 입력하고 그에 따른 발주품목정보를 등록 조회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발주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발주일자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발주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버튼을 클릭</a:t>
            </a:r>
            <a:r>
              <a:rPr lang="en-US" altLang="ko-KR" sz="1200"/>
              <a:t>,</a:t>
            </a:r>
            <a:r>
              <a:rPr lang="ko-KR" altLang="en-US" sz="1200"/>
              <a:t> 발주 정보 창이 뜨면 사업부 발주 일자 등 발주 정보를 선택 또는 입력 하고 저장 버튼을 클릭 하여 저장 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발주 리스트에서 발주 번호를 클릭 하면 발주 정보가 조회 되고 여기서 발주 정보를 수정 삭제 할 수 있음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발주 리스트의 해당 라인을 선택 하면 해당 발주 품목 정보가 조회 되고 미착 재고 생성된 데이터는 미착 재고 정보가 조회 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356391"/>
            <a:ext cx="4620791" cy="31820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30922" y="4600795"/>
            <a:ext cx="4213158" cy="1802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5-6. </a:t>
            </a:r>
            <a:r>
              <a:rPr lang="ko-KR" altLang="en-US" sz="1600">
                <a:latin typeface="굴림체"/>
                <a:ea typeface="굴림체"/>
              </a:rPr>
              <a:t>발주관리 </a:t>
            </a:r>
            <a:r>
              <a:rPr lang="en-US" altLang="ko-KR" sz="1600">
                <a:latin typeface="굴림체"/>
                <a:ea typeface="굴림체"/>
              </a:rPr>
              <a:t>–</a:t>
            </a:r>
            <a:r>
              <a:rPr lang="ko-KR" altLang="en-US" sz="1600">
                <a:latin typeface="굴림체"/>
                <a:ea typeface="굴림체"/>
              </a:rPr>
              <a:t>발주 품목등록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발주 품목 정보를 입력하고 조회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발주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발주일자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발주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발주 품목 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발주 품목정보의 등록 버튼을 클릭</a:t>
            </a:r>
            <a:r>
              <a:rPr lang="en-US" altLang="ko-KR" sz="1200"/>
              <a:t>,</a:t>
            </a:r>
            <a:r>
              <a:rPr lang="ko-KR" altLang="en-US" sz="1200"/>
              <a:t> 발주 정보 창이 뜨면 품목명 발주 수량을 입력 하고 저장버튼을 클릭하여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저장 후에는 하단 리스트에 입력한 내용을 확인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하단 리스트를 클릭하여 내용을 수정</a:t>
            </a:r>
            <a:r>
              <a:rPr lang="en-US" altLang="ko-KR" sz="1200"/>
              <a:t>, </a:t>
            </a:r>
            <a:r>
              <a:rPr lang="ko-KR" altLang="en-US" sz="1200"/>
              <a:t>삭제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발주 리스트의 해당 라인을 선택 하면 해당 발주 품목 정보가 조회 되고 미착 재고 생성된 데이터는 미착 재고 정보가 조회 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356391"/>
            <a:ext cx="4620791" cy="318207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36576" y="4552010"/>
            <a:ext cx="3408721" cy="1495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5-6. </a:t>
            </a:r>
            <a:r>
              <a:rPr lang="ko-KR" altLang="en-US" sz="1600">
                <a:latin typeface="굴림체"/>
                <a:ea typeface="굴림체"/>
              </a:rPr>
              <a:t>발주관리 </a:t>
            </a:r>
            <a:r>
              <a:rPr lang="en-US" altLang="ko-KR" sz="1600">
                <a:latin typeface="굴림체"/>
                <a:ea typeface="굴림체"/>
              </a:rPr>
              <a:t>–</a:t>
            </a:r>
            <a:r>
              <a:rPr lang="ko-KR" altLang="en-US" sz="1600">
                <a:latin typeface="굴림체"/>
                <a:ea typeface="굴림체"/>
              </a:rPr>
              <a:t>미착재고 생성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발주 정보의 발주 품목을 기반으로 하여 미착 재고를 생성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발주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발주일자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발주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미착재고생성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발주 품목 정보를 기반으로 하여 미착 재고를 생성 시킴</a:t>
            </a:r>
            <a:endParaRPr lang="ko-KR" altLang="en-US" sz="1200"/>
          </a:p>
          <a:p>
            <a:pPr lvl="0">
              <a:defRPr/>
            </a:pPr>
            <a:r>
              <a:rPr lang="ko-KR" altLang="en-US" sz="1200"/>
              <a:t>이후 입고 처리 되면 미착 재고의 잔량이 계산됨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발주 리스트의 해당 라인을 선택 하면 해당 발주 품목 정보가 조회 되고 미착 재고 생성된 데이터는 미착 재고 정보가 조회 된다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2356391"/>
            <a:ext cx="4620791" cy="3182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53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5-7. </a:t>
            </a:r>
            <a:r>
              <a:rPr lang="ko-KR" altLang="en-US" sz="1600">
                <a:latin typeface="굴림체"/>
                <a:ea typeface="굴림체"/>
              </a:rPr>
              <a:t>거래명세서 발행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생성된 미착 재고를 기반으로 하여 거래명세서 발행 정보 저장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발주 리스트 조회 되지 않음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업체 명</a:t>
            </a:r>
            <a:r>
              <a:rPr lang="en-US" altLang="ko-KR" sz="1200"/>
              <a:t>, </a:t>
            </a:r>
            <a:r>
              <a:rPr lang="ko-KR" altLang="en-US" sz="1200"/>
              <a:t>발주일자</a:t>
            </a:r>
            <a:r>
              <a:rPr lang="en-US" altLang="ko-KR" sz="1200"/>
              <a:t>, </a:t>
            </a:r>
            <a:r>
              <a:rPr lang="ko-KR" altLang="en-US" sz="1200"/>
              <a:t>발행일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발주 리스트가 조회됨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무조건 사업부와 업체명을 선택하고 검색 해야함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발행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생성된 미착재고 자료를 기반으로 하여 거래명세서가 생성되고 저장 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3019157"/>
            <a:ext cx="4620886" cy="1339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5.8 </a:t>
            </a:r>
            <a:r>
              <a:rPr lang="ko-KR" altLang="en-US" sz="1600">
                <a:latin typeface="굴림체"/>
                <a:ea typeface="굴림체"/>
              </a:rPr>
              <a:t>미착자재관리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미착자재에 대해 예정일을 입력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발주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업체 코드</a:t>
            </a:r>
            <a:r>
              <a:rPr lang="en-US" altLang="ko-KR" sz="1200"/>
              <a:t>, </a:t>
            </a:r>
            <a:r>
              <a:rPr lang="ko-KR" altLang="en-US" sz="1200"/>
              <a:t>납기 일자</a:t>
            </a:r>
            <a:r>
              <a:rPr lang="en-US" altLang="ko-KR" sz="1200"/>
              <a:t>, </a:t>
            </a:r>
            <a:r>
              <a:rPr lang="ko-KR" altLang="en-US" sz="1200"/>
              <a:t>구매담당자</a:t>
            </a:r>
            <a:r>
              <a:rPr lang="en-US" altLang="ko-KR" sz="1200"/>
              <a:t>, </a:t>
            </a:r>
            <a:r>
              <a:rPr lang="ko-KR" altLang="en-US" sz="1200"/>
              <a:t>발주 번호</a:t>
            </a:r>
            <a:r>
              <a:rPr lang="en-US" altLang="ko-KR" sz="1200"/>
              <a:t>, </a:t>
            </a:r>
            <a:r>
              <a:rPr lang="ko-KR" altLang="en-US" sz="1200"/>
              <a:t>품번</a:t>
            </a:r>
            <a:r>
              <a:rPr lang="en-US" altLang="ko-KR" sz="1200"/>
              <a:t>, </a:t>
            </a:r>
            <a:r>
              <a:rPr lang="ko-KR" altLang="en-US" sz="1200"/>
              <a:t>정렬 순서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발주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일자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선택란의 체크 박스를 선택 하고 </a:t>
            </a:r>
            <a:r>
              <a:rPr lang="en-US" altLang="ko-KR" sz="1200"/>
              <a:t>1</a:t>
            </a:r>
            <a:r>
              <a:rPr lang="ko-KR" altLang="en-US" sz="1200"/>
              <a:t>차예정</a:t>
            </a:r>
            <a:r>
              <a:rPr lang="en-US" altLang="ko-KR" sz="1200"/>
              <a:t>,2</a:t>
            </a:r>
            <a:r>
              <a:rPr lang="ko-KR" altLang="en-US" sz="1200"/>
              <a:t>차예정</a:t>
            </a:r>
            <a:r>
              <a:rPr lang="en-US" altLang="ko-KR" sz="1200"/>
              <a:t>,3</a:t>
            </a:r>
            <a:r>
              <a:rPr lang="ko-KR" altLang="en-US" sz="1200"/>
              <a:t>차예정일을 입력하고 일자 버튼을 클릭 하여 저장 시킴</a:t>
            </a:r>
            <a:r>
              <a:rPr lang="en-US" altLang="ko-KR" sz="1200"/>
              <a:t>.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65198" y="2710518"/>
            <a:ext cx="4667870" cy="2014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2.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5.9 </a:t>
            </a:r>
            <a:r>
              <a:rPr lang="ko-KR" altLang="en-US" sz="1600">
                <a:latin typeface="굴림체"/>
                <a:ea typeface="굴림체"/>
              </a:rPr>
              <a:t>자재 입고 관리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자재 입고 리스트를  조회 하고 자재 입고 등록 처리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입고 리스트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업체명 발행일자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                </a:t>
            </a:r>
            <a:r>
              <a:rPr lang="ko-KR" altLang="en-US" sz="1200"/>
              <a:t>사업부 입고일자</a:t>
            </a:r>
            <a:r>
              <a:rPr lang="en-US" altLang="ko-KR" sz="1200"/>
              <a:t>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입고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FontTx/>
              <a:buAutoNum type="circleNumDbPlain"/>
              <a:defRPr/>
            </a:pPr>
            <a:r>
              <a:rPr lang="ko-KR" altLang="en-US" sz="1200"/>
              <a:t>등록버튼을 클릭</a:t>
            </a:r>
            <a:r>
              <a:rPr lang="en-US" altLang="ko-KR" sz="1200"/>
              <a:t>, </a:t>
            </a:r>
            <a:r>
              <a:rPr lang="ko-KR" altLang="en-US" sz="1200"/>
              <a:t>자재입고정보 창이 뜨면 거래 명세표 번호를 선택 하고입고구분등 자재입고정보를 입력하고 추가 버튼을 클릭 하여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저장 후에는 하단 리스트에 입력한 내용을 확인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하단 리스트를 클릭하여 내용을 수정</a:t>
            </a:r>
            <a:r>
              <a:rPr lang="en-US" altLang="ko-KR" sz="1200"/>
              <a:t>, </a:t>
            </a:r>
            <a:r>
              <a:rPr lang="ko-KR" altLang="en-US" sz="1200"/>
              <a:t>삭제 할 수 있음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자재 입고 리스트의 해당 라인을 선택 하면 해당 입고 번호의 입고 품목 정보가 조회 됨</a:t>
            </a:r>
            <a:endParaRPr lang="ko-KR" altLang="en-US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88959" y="2425080"/>
            <a:ext cx="4674031" cy="148218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35222" y="3895552"/>
            <a:ext cx="3919032" cy="2032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5.10 </a:t>
            </a:r>
            <a:r>
              <a:rPr lang="ko-KR" altLang="en-US" sz="1600">
                <a:latin typeface="굴림체"/>
                <a:ea typeface="굴림체"/>
              </a:rPr>
              <a:t>입고단가조정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입고리스트를 조회 하고 입고 단가를 조정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입고 리스트 조회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업체명 </a:t>
            </a:r>
            <a:r>
              <a:rPr lang="en-US" altLang="ko-KR" sz="1200"/>
              <a:t>, </a:t>
            </a:r>
            <a:r>
              <a:rPr lang="ko-KR" altLang="en-US" sz="1200"/>
              <a:t>입고일자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입고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수정</a:t>
            </a:r>
            <a:endParaRPr lang="ko-KR" altLang="en-US" sz="1200" b="1"/>
          </a:p>
          <a:p>
            <a:pPr marL="228600" indent="-228600">
              <a:buFontTx/>
              <a:buAutoNum type="circleNumDbPlain"/>
              <a:defRPr/>
            </a:pPr>
            <a:r>
              <a:rPr lang="ko-KR" altLang="en-US" sz="1200"/>
              <a:t>선택 란의 체크 박스를 체크 하고 입고 단가 란을 수정 한 후 수정 버튼을 클릭 하여 저장 하면 입고 단가가 수정되고 수량 </a:t>
            </a:r>
            <a:r>
              <a:rPr lang="en-US" altLang="ko-KR" sz="1200"/>
              <a:t>* </a:t>
            </a:r>
            <a:r>
              <a:rPr lang="ko-KR" altLang="en-US" sz="1200"/>
              <a:t>입고 단가로 금액이 수정 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89912" y="2521331"/>
            <a:ext cx="4409651" cy="276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5.11 </a:t>
            </a:r>
            <a:r>
              <a:rPr lang="ko-KR" altLang="en-US" sz="1600">
                <a:latin typeface="굴림체"/>
                <a:ea typeface="굴림체"/>
              </a:rPr>
              <a:t>자재불출관리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자재 불출 리스트를 조회 하고 불출 정보를 입력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리스트 조회 되지 않음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의뢰번호</a:t>
            </a:r>
            <a:r>
              <a:rPr lang="en-US" altLang="ko-KR" sz="1200"/>
              <a:t>,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의뢰일자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                </a:t>
            </a:r>
            <a:r>
              <a:rPr lang="ko-KR" altLang="en-US" sz="1200"/>
              <a:t>입고번호별 </a:t>
            </a:r>
            <a:r>
              <a:rPr lang="en-US" altLang="ko-KR" sz="1200"/>
              <a:t>,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입고일자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                </a:t>
            </a:r>
            <a:r>
              <a:rPr lang="ko-KR" altLang="en-US" sz="1200"/>
              <a:t>일반불출</a:t>
            </a:r>
            <a:r>
              <a:rPr lang="en-US" altLang="ko-KR" sz="1200"/>
              <a:t>,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불출일자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입고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FontTx/>
              <a:buAutoNum type="circleNumDbPlain"/>
              <a:defRPr/>
            </a:pPr>
            <a:r>
              <a:rPr lang="ko-KR" altLang="en-US" sz="1200"/>
              <a:t>등록버튼을 클릭</a:t>
            </a:r>
            <a:r>
              <a:rPr lang="en-US" altLang="ko-KR" sz="1200"/>
              <a:t>, </a:t>
            </a:r>
            <a:r>
              <a:rPr lang="ko-KR" altLang="en-US" sz="1200"/>
              <a:t>자재불출정보창이 뜨면 불출의뢰 번호와 입고번호를 선택하고 불출 구분등 자재불출정보를 선택 및 입력 하고 추가 버튼을 클릭하여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저장 후에는 하단 리스트에 입력한 내용을 확인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하단 리스트를 클릭하여 내용을 수정</a:t>
            </a:r>
            <a:r>
              <a:rPr lang="en-US" altLang="ko-KR" sz="1200"/>
              <a:t>, </a:t>
            </a:r>
            <a:r>
              <a:rPr lang="ko-KR" altLang="en-US" sz="1200"/>
              <a:t>삭제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자재불출 리스트의 해당 라인을 선택 하면 해당 불출번호의 불출 품목정보가 조회 됨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18475" y="2392685"/>
            <a:ext cx="4644516" cy="236663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68065" y="3964707"/>
            <a:ext cx="3727092" cy="230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구매자재관리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3. 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구매자재관리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5.12 </a:t>
            </a:r>
            <a:r>
              <a:rPr lang="ko-KR" altLang="en-US" sz="1600">
                <a:latin typeface="굴림체"/>
                <a:ea typeface="굴림체"/>
              </a:rPr>
              <a:t>자재재고관리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- </a:t>
            </a:r>
            <a:r>
              <a:rPr lang="ko-KR" altLang="en-US" sz="1600">
                <a:latin typeface="굴림체"/>
                <a:ea typeface="굴림체"/>
              </a:rPr>
              <a:t>자재 재고 현황 리스트를 조회하고 재고마감 등록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리스트 조회 되지 않음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창고구분</a:t>
            </a:r>
            <a:r>
              <a:rPr lang="en-US" altLang="ko-KR" sz="1200"/>
              <a:t>,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조회품번</a:t>
            </a:r>
            <a:r>
              <a:rPr lang="en-US" altLang="ko-KR" sz="1200"/>
              <a:t>, </a:t>
            </a:r>
            <a:r>
              <a:rPr lang="ko-KR" altLang="en-US" sz="1200"/>
              <a:t>조회기간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                </a:t>
            </a:r>
            <a:r>
              <a:rPr lang="ko-KR" altLang="en-US" sz="1200"/>
              <a:t>입고번호별 </a:t>
            </a:r>
            <a:r>
              <a:rPr lang="en-US" altLang="ko-KR" sz="1200"/>
              <a:t>,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입고일자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                </a:t>
            </a:r>
            <a:r>
              <a:rPr lang="ko-KR" altLang="en-US" sz="1200"/>
              <a:t>일반불출</a:t>
            </a:r>
            <a:r>
              <a:rPr lang="en-US" altLang="ko-KR" sz="1200"/>
              <a:t>, </a:t>
            </a:r>
            <a:r>
              <a:rPr lang="ko-KR" altLang="en-US" sz="1200"/>
              <a:t>사업부</a:t>
            </a:r>
            <a:r>
              <a:rPr lang="en-US" altLang="ko-KR" sz="1200"/>
              <a:t>, </a:t>
            </a:r>
            <a:r>
              <a:rPr lang="ko-KR" altLang="en-US" sz="1200"/>
              <a:t>불출일자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&gt; </a:t>
            </a:r>
            <a:r>
              <a:rPr lang="ko-KR" altLang="en-US" sz="1200"/>
              <a:t>조건에 맞는 자재재고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재고마감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재고마감버튼을 클릭</a:t>
            </a:r>
            <a:r>
              <a:rPr lang="en-US" altLang="ko-KR" sz="1200"/>
              <a:t>, </a:t>
            </a:r>
            <a:r>
              <a:rPr lang="ko-KR" altLang="en-US" sz="1200"/>
              <a:t>재고마감창이 뜨면 선택한 월에 대한 창고별 자재재고 마감내역을 등록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 후에는 하단 리스트에 마감된 내용을 확인 할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하단 리스트를 클릭하여 내용을 수정</a:t>
            </a:r>
            <a:r>
              <a:rPr lang="en-US" altLang="ko-KR" sz="1200"/>
              <a:t>, </a:t>
            </a:r>
            <a:r>
              <a:rPr lang="ko-KR" altLang="en-US" sz="1200"/>
              <a:t>삭제 할 수 있음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3. </a:t>
            </a:r>
            <a:r>
              <a:rPr lang="ko-KR" altLang="en-US" sz="1200" b="1"/>
              <a:t>엑셀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엑셀버튼을 클릭</a:t>
            </a:r>
            <a:r>
              <a:rPr lang="en-US" altLang="ko-KR" sz="1200"/>
              <a:t>, </a:t>
            </a:r>
            <a:r>
              <a:rPr lang="ko-KR" altLang="en-US" sz="1200"/>
              <a:t>조회된 자재재고 현황 리스트의 데이터를 엑셀로 다운받을 수 있음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4602" y="2415803"/>
            <a:ext cx="4429777" cy="797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lvl="0" indent="-228600">
              <a:buAutoNum type="arabicPeriod"/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현황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연도와 제품 선택 후 조회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각 숫자클릭시 접수처리 상세목록으로 이동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a/s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발생된 건수에 대해서 실시간으로 발생비용 및 건수 반영</a:t>
            </a:r>
            <a:endParaRPr lang="en-US" altLang="ko-KR" sz="1200" b="1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59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A/S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6.1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현황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A/S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발생현황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,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실시간 집계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,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유형별 건수 집계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1" y="2708900"/>
            <a:ext cx="4320470" cy="776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2350" y="3429000"/>
            <a:ext cx="4536630" cy="1299005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로그인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시스템 사용자 정보 입력</a:t>
            </a:r>
            <a:r>
              <a:rPr lang="en-US" altLang="ko-KR" sz="1200"/>
              <a:t>(ID &amp; PWD)</a:t>
            </a: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관리자 기능을 통하여 사용자 정보 등록관리</a:t>
            </a:r>
            <a:endParaRPr lang="ko-KR" altLang="en-US" sz="1200"/>
          </a:p>
          <a:p>
            <a:pPr lvl="0">
              <a:defRPr/>
            </a:pPr>
            <a:r>
              <a:rPr lang="ko-KR" altLang="en-US" sz="1200"/>
              <a:t>    </a:t>
            </a:r>
            <a:r>
              <a:rPr lang="en-US" altLang="ko-KR" sz="1200"/>
              <a:t>-</a:t>
            </a:r>
            <a:r>
              <a:rPr lang="ko-KR" altLang="en-US" sz="1200"/>
              <a:t> 시스템 로그인후</a:t>
            </a:r>
            <a:endParaRPr lang="ko-KR" altLang="en-US" sz="1200"/>
          </a:p>
          <a:p>
            <a:pPr lvl="0">
              <a:defRPr/>
            </a:pPr>
            <a:r>
              <a:rPr lang="ko-KR" altLang="en-US" sz="1200"/>
              <a:t>    </a:t>
            </a:r>
            <a:r>
              <a:rPr lang="en-US" altLang="ko-KR" sz="1200"/>
              <a:t>-</a:t>
            </a:r>
            <a:r>
              <a:rPr lang="ko-KR" altLang="en-US" sz="1200"/>
              <a:t> 접속정보</a:t>
            </a:r>
            <a:r>
              <a:rPr lang="en-US" altLang="ko-KR" sz="1200"/>
              <a:t>(TOPMENU) </a:t>
            </a:r>
            <a:r>
              <a:rPr lang="ko-KR" altLang="en-US" sz="1200"/>
              <a:t>클릭</a:t>
            </a:r>
            <a:endParaRPr lang="ko-KR" altLang="en-US" sz="1200"/>
          </a:p>
          <a:p>
            <a:pPr lvl="0">
              <a:defRPr/>
            </a:pPr>
            <a:r>
              <a:rPr lang="ko-KR" altLang="en-US" sz="1200"/>
              <a:t>    </a:t>
            </a:r>
            <a:r>
              <a:rPr lang="en-US" altLang="ko-KR" sz="1200"/>
              <a:t>-</a:t>
            </a:r>
            <a:r>
              <a:rPr lang="ko-KR" altLang="en-US" sz="1200"/>
              <a:t> 비번 변경 가능</a:t>
            </a:r>
            <a:r>
              <a:rPr lang="en-US" altLang="ko-KR" sz="1200"/>
              <a:t>(8</a:t>
            </a:r>
            <a:r>
              <a:rPr lang="ko-KR" altLang="en-US" sz="1200"/>
              <a:t>자리 이상</a:t>
            </a:r>
            <a:r>
              <a:rPr lang="en-US" altLang="ko-KR" sz="1200"/>
              <a:t>,</a:t>
            </a:r>
            <a:r>
              <a:rPr lang="ko-KR" altLang="en-US" sz="1200"/>
              <a:t> 숫자</a:t>
            </a:r>
            <a:r>
              <a:rPr lang="en-US" altLang="ko-KR" sz="1200"/>
              <a:t>+</a:t>
            </a:r>
            <a:r>
              <a:rPr lang="ko-KR" altLang="en-US" sz="1200"/>
              <a:t>영문자</a:t>
            </a:r>
            <a:r>
              <a:rPr lang="en-US" altLang="ko-KR" sz="1200"/>
              <a:t>+</a:t>
            </a:r>
            <a:r>
              <a:rPr lang="ko-KR" altLang="en-US" sz="1200"/>
              <a:t>특수문자</a:t>
            </a:r>
            <a:r>
              <a:rPr lang="en-US" altLang="ko-KR" sz="1200"/>
              <a:t>)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ko-KR" altLang="en-US" sz="1600">
                <a:latin typeface="굴림체"/>
                <a:ea typeface="굴림체"/>
              </a:rPr>
              <a:t>시스템 사용자 로그인</a:t>
            </a:r>
            <a:endParaRPr lang="ko-KR" altLang="en-US" sz="1600">
              <a:latin typeface="굴림체"/>
              <a:ea typeface="굴림체"/>
            </a:endParaRPr>
          </a:p>
          <a:p>
            <a:pPr marL="0" indent="0">
              <a:buNone/>
              <a:defRPr/>
            </a:pPr>
            <a:r>
              <a:rPr lang="ko-KR" altLang="en-US" sz="1600">
                <a:latin typeface="굴림체"/>
                <a:ea typeface="굴림체"/>
              </a:rPr>
              <a:t>   </a:t>
            </a:r>
            <a:r>
              <a:rPr lang="en-US" altLang="ko-KR" sz="1600">
                <a:latin typeface="굴림체"/>
                <a:ea typeface="굴림체"/>
              </a:rPr>
              <a:t>-</a:t>
            </a:r>
            <a:r>
              <a:rPr lang="ko-KR" altLang="en-US" sz="1600">
                <a:latin typeface="굴림체"/>
                <a:ea typeface="굴림체"/>
              </a:rPr>
              <a:t> 사용자정보 기등록</a:t>
            </a:r>
            <a:r>
              <a:rPr lang="en-US" altLang="ko-KR" sz="1600">
                <a:latin typeface="굴림체"/>
                <a:ea typeface="굴림체"/>
              </a:rPr>
              <a:t>(ID/PWD </a:t>
            </a:r>
            <a:r>
              <a:rPr lang="ko-KR" altLang="en-US" sz="1600">
                <a:latin typeface="굴림체"/>
                <a:ea typeface="굴림체"/>
              </a:rPr>
              <a:t>배포</a:t>
            </a:r>
            <a:r>
              <a:rPr lang="en-US" altLang="ko-KR" sz="1600">
                <a:latin typeface="굴림체"/>
                <a:ea typeface="굴림체"/>
              </a:rPr>
              <a:t>)</a:t>
            </a:r>
            <a:endParaRPr lang="en-US" altLang="ko-KR" sz="1600"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로그인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4" name="직사각형 34"/>
          <p:cNvSpPr/>
          <p:nvPr/>
        </p:nvSpPr>
        <p:spPr>
          <a:xfrm>
            <a:off x="3483047" y="3645030"/>
            <a:ext cx="1253923" cy="9361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lvl="0" indent="-228600">
              <a:buAutoNum type="arabicPeriod" startAt="2"/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A/S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 접수 및 조치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등록창에서 문제점 현상 이미지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작업내용 이미지 다중 삽입 가능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시작일 종료일 작업시간 임단가 등 입력시 발생비용 자동계산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결재완료되지 않은건에 대해서 삭제 가능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r>
              <a:rPr lang="ko-KR" altLang="en-US" sz="1200" b="1">
                <a:latin typeface="굴림체"/>
                <a:ea typeface="굴림체"/>
                <a:sym typeface="Wingdings"/>
              </a:rPr>
              <a:t>연도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제품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출고입자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유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무상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접수유형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접수일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등록자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수리완료 예정일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고객인도일</a:t>
            </a:r>
            <a:r>
              <a:rPr lang="en-US" altLang="ko-KR" sz="1200" b="1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상태를 조건으로 조회 가능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en-US" altLang="ko-KR" sz="1200" b="1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60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A/S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6.2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A/S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접수 및 조치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A/S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등록 및 조회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,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검색조건별 조회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80" y="4905241"/>
            <a:ext cx="4536505" cy="96397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64460" y="2420888"/>
            <a:ext cx="2952280" cy="2068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1.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매뉴관리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marL="0" indent="0">
              <a:buFont typeface="Wingdings"/>
              <a:buNone/>
              <a:defRPr/>
            </a:pPr>
            <a:endParaRPr lang="en-US" altLang="ko-KR" sz="1200" b="1">
              <a:latin typeface="굴림체"/>
              <a:ea typeface="굴림체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관리자 또는 사용자의 메뉴를 설정한다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메뉴의 순서는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SEQ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를 활용하여 작성한다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권한 설정을 통하여 사용자가 접근할 수 있는 메뉴의 권한을 설정한다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1)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매뉴 추가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2)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매뉴 삭제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3)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매뉴 수정</a:t>
            </a:r>
            <a:endParaRPr lang="ko-KR" altLang="en-US" sz="1200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61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관리자</a:t>
            </a: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(ADMIN)</a:t>
            </a:r>
            <a:endParaRPr lang="en-US" altLang="ko-KR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3-2)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관리자매뉴얼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7.1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매뉴관리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시스템의 운영자 및 사용자 매뉴 추가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,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수정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,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삭제 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44424" y="2564891"/>
            <a:ext cx="4399642" cy="3096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2.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권한관리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marL="0" indent="0">
              <a:buFont typeface="Wingdings"/>
              <a:buNone/>
              <a:defRPr/>
            </a:pPr>
            <a:endParaRPr lang="en-US" altLang="ko-KR" sz="1200" b="1">
              <a:latin typeface="굴림체"/>
              <a:ea typeface="굴림체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사용자 그룹의 권한을 관리한다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소속인원 클릭시 권한관리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POP-UP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이 호출된다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우측에 소속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팀명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이름 중 한가지 이상 작성한후 조회를한뒤 선택후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&lt;&lt;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버튼으로 권한을 추가한다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endParaRPr lang="en-US" altLang="ko-KR" sz="1200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62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관리자</a:t>
            </a: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(ADMIN)</a:t>
            </a:r>
            <a:endParaRPr lang="en-US" altLang="ko-KR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3-2)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관리자매뉴얼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7.2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권한관리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_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권한관리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권한그룹 생성 및 구성매뉴와의 매칭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15" y="2564892"/>
            <a:ext cx="4478464" cy="3022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3.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사용자관리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marL="0" indent="0">
              <a:buFont typeface="Wingdings"/>
              <a:buNone/>
              <a:defRPr/>
            </a:pPr>
            <a:endParaRPr lang="en-US" altLang="ko-KR" sz="1200" b="1">
              <a:latin typeface="굴림체"/>
              <a:ea typeface="굴림체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사용자의 정보를 관리한다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사용자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ID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선택시 사용자 비번관리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POP-UP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이 호출된다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비밀번호는 특수문자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영문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숫자 를 혼합하여 사용한다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63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관리자</a:t>
            </a: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(ADMIN)</a:t>
            </a:r>
            <a:endParaRPr lang="en-US" altLang="ko-KR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3-2)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관리자매뉴얼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7.2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권한관리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_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부서관리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시스템 사용자 부서 정보 등록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/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58508" y="2564892"/>
            <a:ext cx="4550473" cy="316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3.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사용자관리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marL="0" indent="0">
              <a:buFont typeface="Wingdings"/>
              <a:buNone/>
              <a:defRPr/>
            </a:pPr>
            <a:endParaRPr lang="en-US" altLang="ko-KR" sz="1200" b="1">
              <a:latin typeface="굴림체"/>
              <a:ea typeface="굴림체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사용자의 정보를 관리한다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사용자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ID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선택시 사용자 비번관리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POP-UP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이 호출된다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비밀번호는 특수문자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영문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,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숫자 를 혼합하여 사용한다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64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관리자</a:t>
            </a: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(ADMIN)</a:t>
            </a:r>
            <a:endParaRPr lang="en-US" altLang="ko-KR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3-2)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관리자매뉴얼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7.2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권한관리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_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사용자관리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시스템 사용자 정보 등록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/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58508" y="2564892"/>
            <a:ext cx="4550473" cy="316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4.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기준정보관리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marL="0" indent="0">
              <a:buFont typeface="Wingdings"/>
              <a:buNone/>
              <a:defRPr/>
            </a:pPr>
            <a:endParaRPr lang="en-US" altLang="ko-KR" sz="1200" b="1">
              <a:latin typeface="굴림체"/>
              <a:ea typeface="굴림체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1)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공통코드관리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코드등록시 분류를 선택하지 않으면 부모 코드로 입력된다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분류 선택시 선택된 코드의 자식 코드로 입력된다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분류를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(1+n)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가지 이상 선택시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(1+n+1)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단 트리 구조의 공통코드가 작성된다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코드의 활성화 여부를 선택 가능하다</a:t>
            </a:r>
            <a:endParaRPr lang="ko-KR" altLang="en-US" sz="1200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65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관리자</a:t>
            </a: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(ADMIN)</a:t>
            </a:r>
            <a:endParaRPr lang="en-US" altLang="ko-KR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3-2)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관리자매뉴얼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7.3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기준정보관리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_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공통코드관리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시스템에서 사용되는 기준정보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(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마스터정보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)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의 코드화 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15" y="2508484"/>
            <a:ext cx="4589145" cy="3224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6.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공급업체관리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marL="0" indent="0">
              <a:buFont typeface="Wingdings"/>
              <a:buNone/>
              <a:defRPr/>
            </a:pPr>
            <a:endParaRPr lang="en-US" altLang="ko-KR" sz="1200" b="1">
              <a:latin typeface="굴림체"/>
              <a:ea typeface="굴림체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제품개발 및 금형개발 업체관리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공급업체의 상호 클릭시 상세 정보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POP-UP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이 호출된다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활성화 여부를 수정가능하다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66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관리자</a:t>
            </a: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(ADMIN)</a:t>
            </a:r>
            <a:endParaRPr lang="en-US" altLang="ko-KR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3-2)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관리자매뉴얼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7.3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기준정보관리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_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공급업체관리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부품 제작 및 공급업체 정보관리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15" y="2564892"/>
            <a:ext cx="4418838" cy="35210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5.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기술자료관리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marL="0" indent="0">
              <a:buFont typeface="Wingdings"/>
              <a:buNone/>
              <a:defRPr/>
            </a:pPr>
            <a:endParaRPr lang="en-US" altLang="ko-KR" sz="1200" b="1">
              <a:latin typeface="굴림체"/>
              <a:ea typeface="굴림체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등록 시 대분류 중분류 소분류로 구분하여 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기술자료 관리번호 자동채번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등록된 기술자료 목록을 보여준다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관리자</a:t>
            </a: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(ADMIN)</a:t>
            </a:r>
            <a:endParaRPr lang="en-US" altLang="ko-KR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3-2)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관리자매뉴얼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7.3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기준정보관리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_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기술자료관리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기술문서 분류체계관리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2415" y="2564892"/>
            <a:ext cx="4449889" cy="3283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7.  </a:t>
            </a:r>
            <a:r>
              <a:rPr lang="ko-KR" altLang="en-US" sz="1200" b="1">
                <a:latin typeface="굴림체"/>
                <a:ea typeface="굴림체"/>
                <a:sym typeface="Wingdings"/>
              </a:rPr>
              <a:t>로그관리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marL="0" indent="0">
              <a:buFont typeface="Wingdings"/>
              <a:buNone/>
              <a:defRPr/>
            </a:pPr>
            <a:r>
              <a:rPr lang="ko-KR" altLang="en-US" sz="1200" b="1">
                <a:latin typeface="굴림체"/>
                <a:ea typeface="굴림체"/>
              </a:rPr>
              <a:t>  </a:t>
            </a:r>
            <a:r>
              <a:rPr lang="en-US" altLang="ko-KR" sz="1200" b="1">
                <a:latin typeface="굴림체"/>
                <a:ea typeface="굴림체"/>
              </a:rPr>
              <a:t>1)</a:t>
            </a:r>
            <a:r>
              <a:rPr lang="ko-KR" altLang="en-US" sz="1200" b="1">
                <a:latin typeface="굴림체"/>
                <a:ea typeface="굴림체"/>
              </a:rPr>
              <a:t> 접속로그</a:t>
            </a:r>
            <a:endParaRPr lang="ko-KR" altLang="en-US" sz="1200" b="1">
              <a:latin typeface="굴림체"/>
              <a:ea typeface="굴림체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시스템사용자 접속기록 관리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2)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파일다운로드로그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시스템에 등록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/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첨부되어 있는 기술자료를 다운로드하면 기록관리 된다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.</a:t>
            </a: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문제 발생시 정보추적 가능</a:t>
            </a: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</a:t>
            </a:r>
            <a:endParaRPr lang="en-US" altLang="ko-KR" sz="1200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관리자</a:t>
            </a: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(ADMIN)</a:t>
            </a:r>
            <a:endParaRPr lang="en-US" altLang="ko-KR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3-2)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관리자매뉴얼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7.4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로그관리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_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접속로그 및 파일다운로드로그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사용자 시스템접속 및 파일다운로드로그 관리</a:t>
            </a:r>
            <a:endParaRPr kumimoji="0" lang="ko-KR" altLang="en-US" sz="1600" b="0" i="0" u="none" strike="noStrike" kern="1200" cap="none" spc="0" normalizeH="0" baseline="0">
              <a:solidFill>
                <a:srgbClr val="000000"/>
              </a:solidFill>
              <a:latin typeface="굴림체"/>
              <a:ea typeface="굴림체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73006" y="2492883"/>
            <a:ext cx="4550251" cy="3168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lvl="0">
              <a:defRPr/>
            </a:pPr>
            <a:r>
              <a:rPr lang="en-US" altLang="ko-KR" sz="1200" b="1">
                <a:latin typeface="굴림체"/>
                <a:ea typeface="굴림체"/>
                <a:sym typeface="Wingdings"/>
              </a:rPr>
              <a:t>1  TOP MENU</a:t>
            </a: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lvl="0">
              <a:defRPr/>
            </a:pPr>
            <a:endParaRPr lang="ko-KR" altLang="en-US" sz="1200" b="1">
              <a:latin typeface="굴림체"/>
              <a:ea typeface="굴림체"/>
              <a:sym typeface="Wingdings"/>
            </a:endParaRPr>
          </a:p>
          <a:p>
            <a:pPr marL="0" indent="0">
              <a:buFont typeface="Wingdings"/>
              <a:buNone/>
              <a:defRPr/>
            </a:pPr>
            <a:r>
              <a:rPr lang="ko-KR" altLang="en-US" sz="1200" b="1">
                <a:latin typeface="굴림체"/>
                <a:ea typeface="굴림체"/>
              </a:rPr>
              <a:t>  </a:t>
            </a:r>
            <a:r>
              <a:rPr lang="en-US" altLang="ko-KR" sz="1200" b="1">
                <a:latin typeface="굴림체"/>
                <a:ea typeface="굴림체"/>
              </a:rPr>
              <a:t>1)</a:t>
            </a:r>
            <a:r>
              <a:rPr lang="ko-KR" altLang="en-US" sz="1200" b="1">
                <a:latin typeface="굴림체"/>
                <a:ea typeface="굴림체"/>
              </a:rPr>
              <a:t> 결재건수</a:t>
            </a:r>
            <a:r>
              <a:rPr lang="en-US" altLang="ko-KR" sz="1200" b="1">
                <a:latin typeface="굴림체"/>
                <a:ea typeface="굴림체"/>
              </a:rPr>
              <a:t> </a:t>
            </a: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사용자 본인에게 전달된 결재건 표시</a:t>
            </a:r>
          </a:p>
          <a:p>
            <a:pPr marL="0" indent="0">
              <a:buFont typeface="Arial"/>
              <a:buNone/>
              <a:defRPr/>
            </a:pP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2)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공지사항</a:t>
            </a: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관리자를 통한 공지내역 로그인시 자동 팝업</a:t>
            </a: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시스템 사용시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Q&amp;A</a:t>
            </a:r>
          </a:p>
          <a:p>
            <a:pPr marL="0" indent="0">
              <a:buFont typeface="Arial"/>
              <a:buNone/>
              <a:defRPr/>
            </a:pPr>
            <a:endParaRPr lang="en-US" altLang="ko-KR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en-US" altLang="ko-KR" sz="1200">
                <a:latin typeface="굴림체"/>
                <a:ea typeface="굴림체"/>
                <a:sym typeface="Wingdings"/>
              </a:rPr>
              <a:t>  3) 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매뉴얼다운로드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 </a:t>
            </a: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사용자매뉴얼 다운로드</a:t>
            </a:r>
          </a:p>
          <a:p>
            <a:pPr marL="0" indent="0">
              <a:buFont typeface="Arial"/>
              <a:buNone/>
              <a:defRPr/>
            </a:pP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4)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접속자정보표시</a:t>
            </a: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접속자 정보표시</a:t>
            </a: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 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-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비번 변경</a:t>
            </a:r>
          </a:p>
          <a:p>
            <a:pPr marL="0" indent="0">
              <a:buFont typeface="Arial"/>
              <a:buNone/>
              <a:defRPr/>
            </a:pPr>
            <a:endParaRPr lang="ko-KR" altLang="en-US" sz="1200">
              <a:latin typeface="굴림체"/>
              <a:ea typeface="굴림체"/>
              <a:sym typeface="Wingding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 </a:t>
            </a:r>
            <a:r>
              <a:rPr lang="en-US" altLang="ko-KR" sz="1200">
                <a:latin typeface="굴림체"/>
                <a:ea typeface="굴림체"/>
                <a:sym typeface="Wingdings"/>
              </a:rPr>
              <a:t>5)</a:t>
            </a:r>
            <a:r>
              <a:rPr lang="ko-KR" altLang="en-US" sz="1200">
                <a:latin typeface="굴림체"/>
                <a:ea typeface="굴림체"/>
                <a:sym typeface="Wingdings"/>
              </a:rPr>
              <a:t> 로그아웃</a:t>
            </a:r>
          </a:p>
          <a:p>
            <a:pPr marL="0" indent="0">
              <a:buFont typeface="Arial"/>
              <a:buNone/>
              <a:defRPr/>
            </a:pPr>
            <a:r>
              <a:rPr lang="ko-KR" altLang="en-US" sz="1200">
                <a:latin typeface="굴림체"/>
                <a:ea typeface="굴림체"/>
                <a:sym typeface="Wingdings"/>
              </a:rPr>
              <a:t> </a:t>
            </a:r>
            <a:endParaRPr lang="en-US" altLang="ko-KR" sz="1200">
              <a:latin typeface="굴림체"/>
              <a:ea typeface="굴림체"/>
              <a:sym typeface="Wingdings"/>
            </a:endParaRPr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68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lang="en-US" altLang="ko-KR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lang="ko-KR" altLang="en-US" sz="1400" b="1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lang="en-US" altLang="ko-KR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lang="ko-KR" alt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lang="en-US" altLang="ko-KR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lang="ko-KR" altLang="en-US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lang="en-US" altLang="ko-KR" sz="1400" b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lang="ko-KR" altLang="en-US" sz="1400" b="1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TOP MENU</a:t>
            </a: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3-2)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관리자매뉴얼</a:t>
            </a:r>
          </a:p>
        </p:txBody>
      </p:sp>
      <p:sp>
        <p:nvSpPr>
          <p:cNvPr id="45" name="TextBox 7"/>
          <p:cNvSpPr txBox="1"/>
          <p:nvPr/>
        </p:nvSpPr>
        <p:spPr>
          <a:xfrm>
            <a:off x="272480" y="908720"/>
            <a:ext cx="9289032" cy="575275"/>
          </a:xfrm>
          <a:prstGeom prst="rect">
            <a:avLst/>
          </a:prstGeom>
          <a:solidFill>
            <a:srgbClr val="FFFFFF">
              <a:alpha val="53730"/>
            </a:srgb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8.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TOP MENU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  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-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시스템</a:t>
            </a:r>
            <a:r>
              <a:rPr kumimoji="0" lang="en-US" altLang="ko-KR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 </a:t>
            </a:r>
            <a:r>
              <a:rPr kumimoji="0" lang="ko-KR" altLang="en-US" sz="1600" b="0" i="0" u="none" strike="noStrike" kern="1200" cap="none" spc="0" normalizeH="0" baseline="0">
                <a:solidFill>
                  <a:srgbClr val="000000"/>
                </a:solidFill>
                <a:latin typeface="굴림체"/>
                <a:ea typeface="굴림체"/>
              </a:rPr>
              <a:t>사용자 보조기능</a:t>
            </a:r>
          </a:p>
        </p:txBody>
      </p:sp>
      <p:pic>
        <p:nvPicPr>
          <p:cNvPr id="61" name="그림 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13701" y="2636901"/>
            <a:ext cx="4035236" cy="689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4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고객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고객 지역</a:t>
            </a:r>
            <a:r>
              <a:rPr lang="en-US" altLang="ko-KR" sz="1200"/>
              <a:t>,</a:t>
            </a:r>
            <a:r>
              <a:rPr lang="ko-KR" altLang="en-US" sz="1200"/>
              <a:t>고객명</a:t>
            </a:r>
            <a:r>
              <a:rPr lang="en-US" altLang="ko-KR" sz="1200"/>
              <a:t>/</a:t>
            </a:r>
            <a:r>
              <a:rPr lang="ko-KR" altLang="en-US" sz="1200"/>
              <a:t>대표자명</a:t>
            </a:r>
            <a:r>
              <a:rPr lang="en-US" altLang="ko-KR" sz="1200"/>
              <a:t>, </a:t>
            </a:r>
            <a:r>
              <a:rPr lang="ko-KR" altLang="en-US" sz="1200"/>
              <a:t>사업자</a:t>
            </a:r>
            <a:r>
              <a:rPr lang="en-US" altLang="ko-KR" sz="1200"/>
              <a:t>/</a:t>
            </a:r>
            <a:r>
              <a:rPr lang="ko-KR" altLang="en-US" sz="1200"/>
              <a:t>법인</a:t>
            </a:r>
            <a:r>
              <a:rPr lang="en-US" altLang="ko-KR" sz="1200"/>
              <a:t>/</a:t>
            </a:r>
            <a:r>
              <a:rPr lang="ko-KR" altLang="en-US" sz="1200"/>
              <a:t>주민 번  호</a:t>
            </a:r>
            <a:r>
              <a:rPr lang="en-US" altLang="ko-KR" sz="1200"/>
              <a:t>, </a:t>
            </a:r>
            <a:r>
              <a:rPr lang="ko-KR" altLang="en-US" sz="1200"/>
              <a:t>주소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    &gt; </a:t>
            </a:r>
            <a:r>
              <a:rPr lang="ko-KR" altLang="en-US" sz="1200"/>
              <a:t>조건에 맞는 고객 리스트가 조회됨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등록버튼을 클릭 하고 고객 정보 창이 뜨면 고객명 등  입력 내용을 입력하고 저장 버튼을 클릭 하여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리스트에서 고객 코드 선택 시 등록 창이 뜨면서 해당 고객 정보가 조회됨</a:t>
            </a:r>
            <a:r>
              <a:rPr lang="en-US" altLang="ko-KR" sz="1200"/>
              <a:t>. </a:t>
            </a:r>
            <a:r>
              <a:rPr lang="ko-KR" altLang="en-US" sz="1200"/>
              <a:t>여기서 수정 또는 삭제 처리 할 수 있음</a:t>
            </a:r>
            <a:r>
              <a:rPr lang="en-US" altLang="ko-KR" sz="1200"/>
              <a:t>.</a:t>
            </a:r>
            <a:endParaRPr lang="en-US" altLang="ko-KR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고객리스트에서 해당 라인을 선택 하면 해당 고객의 계약리스트가 조회됨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7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altLang="ko-KR" sz="1600">
                <a:latin typeface="굴림체"/>
                <a:ea typeface="굴림체"/>
              </a:rPr>
              <a:t>1.1</a:t>
            </a:r>
            <a:r>
              <a:rPr lang="ko-KR" altLang="en-US" sz="1600">
                <a:latin typeface="굴림체"/>
                <a:ea typeface="굴림체"/>
              </a:rPr>
              <a:t> 고객관리 화면</a:t>
            </a:r>
            <a:endParaRPr lang="ko-KR" altLang="en-US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  - </a:t>
            </a:r>
            <a:r>
              <a:rPr lang="ko-KR" altLang="en-US" sz="1600">
                <a:latin typeface="굴림체"/>
                <a:ea typeface="굴림체"/>
              </a:rPr>
              <a:t>고객을 조회 하고 등록하는 화면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lvl="0">
              <a:defRPr/>
            </a:pPr>
            <a:r>
              <a:rPr lang="en-US" altLang="ko-KR" sz="2000" b="1">
                <a:solidFill>
                  <a:schemeClr val="bg1"/>
                </a:solidFill>
                <a:latin typeface="HY견고딕"/>
                <a:ea typeface="HY견고딕"/>
              </a:rPr>
              <a:t> 3-1)</a:t>
            </a:r>
            <a:r>
              <a:rPr lang="ko-KR" altLang="en-US" sz="2000" b="1">
                <a:solidFill>
                  <a:schemeClr val="bg1"/>
                </a:solidFill>
                <a:latin typeface="HY견고딕"/>
                <a:ea typeface="HY견고딕"/>
              </a:rPr>
              <a:t> 사용자매뉴얼</a:t>
            </a:r>
            <a:endParaRPr lang="ko-KR" altLang="en-US" sz="2000" b="1">
              <a:solidFill>
                <a:schemeClr val="bg1"/>
              </a:solidFill>
              <a:latin typeface="HY견고딕"/>
              <a:ea typeface="HY견고딕"/>
            </a:endParaRPr>
          </a:p>
        </p:txBody>
      </p:sp>
      <p:pic>
        <p:nvPicPr>
          <p:cNvPr id="35" name="내용 개체 틀 34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tretch>
            <a:fillRect/>
          </a:stretch>
        </p:blipFill>
        <p:spPr>
          <a:xfrm>
            <a:off x="251073" y="2510762"/>
            <a:ext cx="4622800" cy="199264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080766" y="4503408"/>
            <a:ext cx="3749706" cy="1900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48069" y="2416901"/>
            <a:ext cx="4622800" cy="1698739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848544" y="4250641"/>
            <a:ext cx="3654988" cy="19236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딜러</a:t>
            </a:r>
            <a:r>
              <a:rPr lang="en-US" altLang="ko-KR" sz="1200"/>
              <a:t>/</a:t>
            </a:r>
            <a:r>
              <a:rPr lang="ko-KR" altLang="en-US" sz="1200"/>
              <a:t>사원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사원</a:t>
            </a:r>
            <a:r>
              <a:rPr lang="en-US" altLang="ko-KR" sz="1200"/>
              <a:t>/</a:t>
            </a:r>
            <a:r>
              <a:rPr lang="ko-KR" altLang="en-US" sz="1200"/>
              <a:t>딜러 구분</a:t>
            </a:r>
            <a:r>
              <a:rPr lang="en-US" altLang="ko-KR" sz="1200"/>
              <a:t>, </a:t>
            </a:r>
            <a:r>
              <a:rPr lang="ko-KR" altLang="en-US" sz="1200"/>
              <a:t>딜러 지역</a:t>
            </a:r>
            <a:r>
              <a:rPr lang="en-US" altLang="ko-KR" sz="1200"/>
              <a:t>, </a:t>
            </a:r>
            <a:r>
              <a:rPr lang="ko-KR" altLang="en-US" sz="1200"/>
              <a:t>딜러 명</a:t>
            </a:r>
            <a:r>
              <a:rPr lang="en-US" altLang="ko-KR" sz="1200"/>
              <a:t>/</a:t>
            </a:r>
            <a:r>
              <a:rPr lang="ko-KR" altLang="en-US" sz="1200"/>
              <a:t>대표자</a:t>
            </a:r>
            <a:r>
              <a:rPr lang="en-US" altLang="ko-KR" sz="1200"/>
              <a:t>, </a:t>
            </a:r>
            <a:r>
              <a:rPr lang="ko-KR" altLang="en-US" sz="1200"/>
              <a:t>사업자</a:t>
            </a:r>
            <a:r>
              <a:rPr lang="en-US" altLang="ko-KR" sz="1200"/>
              <a:t>/</a:t>
            </a:r>
            <a:r>
              <a:rPr lang="ko-KR" altLang="en-US" sz="1200"/>
              <a:t>법인</a:t>
            </a:r>
            <a:r>
              <a:rPr lang="en-US" altLang="ko-KR" sz="1200"/>
              <a:t>/</a:t>
            </a:r>
            <a:r>
              <a:rPr lang="ko-KR" altLang="en-US" sz="1200"/>
              <a:t>주민 번  호</a:t>
            </a:r>
            <a:r>
              <a:rPr lang="en-US" altLang="ko-KR" sz="1200"/>
              <a:t>, </a:t>
            </a:r>
            <a:r>
              <a:rPr lang="ko-KR" altLang="en-US" sz="1200"/>
              <a:t>주소</a:t>
            </a:r>
            <a:r>
              <a:rPr lang="en-US" altLang="ko-KR" sz="1200"/>
              <a:t>   </a:t>
            </a:r>
            <a:endParaRPr lang="en-US" altLang="ko-KR" sz="1200"/>
          </a:p>
          <a:p>
            <a:pPr lvl="0">
              <a:defRPr/>
            </a:pPr>
            <a:r>
              <a:rPr lang="en-US" altLang="ko-KR" sz="1200"/>
              <a:t>   &gt; </a:t>
            </a:r>
            <a:r>
              <a:rPr lang="ko-KR" altLang="en-US" sz="1200"/>
              <a:t>조건에 맞는 딜러</a:t>
            </a:r>
            <a:r>
              <a:rPr lang="en-US" altLang="ko-KR" sz="1200"/>
              <a:t>/</a:t>
            </a:r>
            <a:r>
              <a:rPr lang="ko-KR" altLang="en-US" sz="1200"/>
              <a:t>사원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등록버튼을 클릭 하고 딜러</a:t>
            </a:r>
            <a:r>
              <a:rPr lang="en-US" altLang="ko-KR" sz="1200"/>
              <a:t>/</a:t>
            </a:r>
            <a:r>
              <a:rPr lang="ko-KR" altLang="en-US" sz="1200"/>
              <a:t>사원 정보 창이 뜨면 딜러 구분</a:t>
            </a:r>
            <a:r>
              <a:rPr lang="en-US" altLang="ko-KR" sz="1200"/>
              <a:t>,</a:t>
            </a:r>
            <a:r>
              <a:rPr lang="ko-KR" altLang="en-US" sz="1200"/>
              <a:t>딜러</a:t>
            </a:r>
            <a:r>
              <a:rPr lang="en-US" altLang="ko-KR" sz="1200"/>
              <a:t>/</a:t>
            </a:r>
            <a:r>
              <a:rPr lang="ko-KR" altLang="en-US" sz="1200"/>
              <a:t>사원명 등  입력 내용을 입력하고 저장 버튼을 클릭 하여 저장</a:t>
            </a:r>
            <a:endParaRPr lang="ko-KR" altLang="en-US" sz="1200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리스트에서  코드 선택 시 등록 창이 뜨면서 해당 딜러</a:t>
            </a:r>
            <a:r>
              <a:rPr lang="en-US" altLang="ko-KR" sz="1200"/>
              <a:t>/</a:t>
            </a:r>
            <a:r>
              <a:rPr lang="ko-KR" altLang="en-US" sz="1200"/>
              <a:t>사원 정보가 조회됨</a:t>
            </a:r>
            <a:r>
              <a:rPr lang="en-US" altLang="ko-KR" sz="1200"/>
              <a:t>. </a:t>
            </a:r>
            <a:r>
              <a:rPr lang="ko-KR" altLang="en-US" sz="1200"/>
              <a:t>여기서 수정 또는 삭제 처리 할 수 있음</a:t>
            </a:r>
            <a:r>
              <a:rPr lang="en-US" altLang="ko-KR" sz="1200"/>
              <a:t>.</a:t>
            </a:r>
            <a:endParaRPr lang="en-US" altLang="ko-KR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딜러</a:t>
            </a:r>
            <a:r>
              <a:rPr lang="en-US" altLang="ko-KR" sz="1200" b="1"/>
              <a:t>/</a:t>
            </a:r>
            <a:r>
              <a:rPr lang="ko-KR" altLang="en-US" sz="1200" b="1"/>
              <a:t>사원리스트에서 해당 라인을 선택 하면 해당 딜러</a:t>
            </a:r>
            <a:r>
              <a:rPr lang="en-US" altLang="ko-KR" sz="1200" b="1"/>
              <a:t>/</a:t>
            </a:r>
            <a:r>
              <a:rPr lang="ko-KR" altLang="en-US" sz="1200" b="1"/>
              <a:t>사원의 계약리스트가 조회됨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3" name="TextBox 22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1.2 </a:t>
            </a:r>
            <a:r>
              <a:rPr lang="ko-KR" altLang="en-US" sz="1600">
                <a:latin typeface="굴림체"/>
                <a:ea typeface="굴림체"/>
              </a:rPr>
              <a:t>딜러</a:t>
            </a:r>
            <a:r>
              <a:rPr lang="en-US" altLang="ko-KR" sz="1600">
                <a:latin typeface="굴림체"/>
                <a:ea typeface="굴림체"/>
              </a:rPr>
              <a:t>/</a:t>
            </a:r>
            <a:r>
              <a:rPr lang="ko-KR" altLang="en-US" sz="1600">
                <a:latin typeface="굴림체"/>
                <a:ea typeface="굴림체"/>
              </a:rPr>
              <a:t>사원관리</a:t>
            </a:r>
            <a:r>
              <a:rPr lang="en-US" altLang="ko-KR" sz="1600">
                <a:latin typeface="굴림체"/>
                <a:ea typeface="굴림체"/>
              </a:rPr>
              <a:t> </a:t>
            </a:r>
            <a:endParaRPr lang="en-US" altLang="ko-KR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- </a:t>
            </a:r>
            <a:r>
              <a:rPr lang="ko-KR" altLang="en-US" sz="1600">
                <a:latin typeface="굴림체"/>
                <a:ea typeface="굴림체"/>
              </a:rPr>
              <a:t>딜러</a:t>
            </a:r>
            <a:r>
              <a:rPr lang="en-US" altLang="ko-KR" sz="1600">
                <a:latin typeface="굴림체"/>
                <a:ea typeface="굴림체"/>
              </a:rPr>
              <a:t>/</a:t>
            </a:r>
            <a:r>
              <a:rPr lang="ko-KR" altLang="en-US" sz="1600">
                <a:latin typeface="굴림체"/>
                <a:ea typeface="굴림체"/>
              </a:rPr>
              <a:t>사원을 조회 하고 등록하는 화면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>
            <a:fillRect/>
          </a:stretch>
        </p:blipFill>
        <p:spPr>
          <a:xfrm>
            <a:off x="272480" y="2305879"/>
            <a:ext cx="4622800" cy="2241674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0"/>
            <a:ext cx="9906000" cy="70485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5"/>
          <a:srcRect r="440"/>
          <a:stretch>
            <a:fillRect/>
          </a:stretch>
        </p:blipFill>
        <p:spPr>
          <a:xfrm>
            <a:off x="0" y="6309320"/>
            <a:ext cx="9906000" cy="606943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>
          <a:xfrm>
            <a:off x="9309298" y="6448251"/>
            <a:ext cx="425252" cy="365125"/>
          </a:xfrm>
        </p:spPr>
        <p:txBody>
          <a:bodyPr/>
          <a:lstStyle/>
          <a:p>
            <a:pPr lvl="0">
              <a:defRPr/>
            </a:pPr>
            <a:fld id="{881A75D6-194B-4A9D-B0A1-C42A4EBC40AB}" type="slidenum">
              <a:rPr lang="en-US" altLang="en-US">
                <a:solidFill>
                  <a:schemeClr val="bg1"/>
                </a:solidFill>
              </a:rPr>
              <a:pPr lvl="0">
                <a:defRPr/>
              </a:pPr>
              <a:t>9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7" name="바닥글 개체 틀 36"/>
          <p:cNvSpPr>
            <a:spLocks noGrp="1"/>
          </p:cNvSpPr>
          <p:nvPr>
            <p:ph type="ftr" sz="quarter" idx="11"/>
          </p:nvPr>
        </p:nvSpPr>
        <p:spPr>
          <a:xfrm>
            <a:off x="5942062" y="6448251"/>
            <a:ext cx="347543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sz="1100" b="1">
                <a:solidFill>
                  <a:schemeClr val="bg1"/>
                </a:solidFill>
              </a:rPr>
              <a:t>Integrated Information Management System</a:t>
            </a:r>
            <a:endParaRPr lang="ko-KR" altLang="en-US" b="1">
              <a:solidFill>
                <a:schemeClr val="bg1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2480" y="1772816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272480" y="2276872"/>
            <a:ext cx="92890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4916996" y="1772816"/>
            <a:ext cx="0" cy="450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2480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이미지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(Image)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996" y="1772816"/>
            <a:ext cx="4644516" cy="504056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  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사용방법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(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설명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/</a:t>
            </a:r>
            <a:r>
              <a:rPr xmlns:mc="http://schemas.openxmlformats.org/markup-compatibility/2006" xmlns:hp="http://schemas.haansoft.com/office/presentation/8.0" lang="ko-KR" altLang="en-US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순서</a:t>
            </a: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굴림체"/>
                <a:ea typeface="굴림체"/>
              </a:rPr>
              <a:t>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굴림체"/>
              <a:ea typeface="굴림체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3080" y="332656"/>
            <a:ext cx="4248000" cy="36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algn="r">
              <a:defRPr/>
            </a:pPr>
            <a:r>
              <a:rPr lang="en-US" altLang="ko-KR" sz="1400" b="1">
                <a:solidFill>
                  <a:schemeClr val="bg1"/>
                </a:solidFill>
                <a:latin typeface="굴림체"/>
                <a:ea typeface="굴림체"/>
              </a:rPr>
              <a:t>  </a:t>
            </a:r>
            <a:r>
              <a:rPr lang="ko-KR" altLang="en-US" sz="1400" b="1">
                <a:solidFill>
                  <a:schemeClr val="bg1"/>
                </a:solidFill>
                <a:latin typeface="굴림체"/>
                <a:ea typeface="굴림체"/>
              </a:rPr>
              <a:t>수주관리</a:t>
            </a:r>
            <a:endParaRPr lang="ko-KR" altLang="en-US" sz="1400" b="1">
              <a:solidFill>
                <a:schemeClr val="bg1"/>
              </a:solidFill>
              <a:latin typeface="굴림체"/>
              <a:ea typeface="굴림체"/>
            </a:endParaRPr>
          </a:p>
        </p:txBody>
      </p:sp>
      <p:sp>
        <p:nvSpPr>
          <p:cNvPr id="24" name="평행 사변형 23"/>
          <p:cNvSpPr/>
          <p:nvPr/>
        </p:nvSpPr>
        <p:spPr>
          <a:xfrm>
            <a:off x="5346944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평행 사변형 24"/>
          <p:cNvSpPr/>
          <p:nvPr/>
        </p:nvSpPr>
        <p:spPr>
          <a:xfrm>
            <a:off x="5025008" y="6314082"/>
            <a:ext cx="576064" cy="504057"/>
          </a:xfrm>
          <a:prstGeom prst="parallelogram">
            <a:avLst>
              <a:gd name="adj" fmla="val 526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410543" y="4411493"/>
            <a:ext cx="2888041" cy="18578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5008" y="2420888"/>
            <a:ext cx="4536504" cy="3876238"/>
          </a:xfrm>
          <a:prstGeom prst="rect">
            <a:avLst/>
          </a:prstGeom>
          <a:noFill/>
          <a:ln w="15875" cap="flat" cmpd="sng">
            <a:noFill/>
            <a:prstDash val="solid"/>
          </a:ln>
        </p:spPr>
        <p:txBody>
          <a:bodyPr wrap="square">
            <a:noAutofit/>
          </a:bodyPr>
          <a:lstStyle/>
          <a:p>
            <a:pPr marL="228600" indent="-228600">
              <a:defRPr/>
            </a:pPr>
            <a:r>
              <a:rPr lang="en-US" altLang="ko-KR" sz="1200" b="1"/>
              <a:t>1. </a:t>
            </a:r>
            <a:r>
              <a:rPr lang="ko-KR" altLang="en-US" sz="1200" b="1"/>
              <a:t>조회</a:t>
            </a:r>
            <a:endParaRPr lang="ko-KR" altLang="en-US" sz="1200" b="1"/>
          </a:p>
          <a:p>
            <a:pPr lvl="0">
              <a:defRPr/>
            </a:pPr>
            <a:r>
              <a:rPr lang="ko-KR" altLang="en-US" sz="1200"/>
              <a:t>① 조회 조건 넣지 않고 조회 시 모든 제품 조회      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ko-KR" altLang="en-US" sz="1200"/>
              <a:t>② 조회 조건</a:t>
            </a:r>
            <a:r>
              <a:rPr lang="en-US" altLang="ko-KR" sz="1200"/>
              <a:t>: </a:t>
            </a:r>
            <a:r>
              <a:rPr lang="ko-KR" altLang="en-US" sz="1200"/>
              <a:t>제품</a:t>
            </a:r>
            <a:r>
              <a:rPr lang="en-US" altLang="ko-KR" sz="1200"/>
              <a:t>, </a:t>
            </a:r>
            <a:r>
              <a:rPr lang="ko-KR" altLang="en-US" sz="1200"/>
              <a:t>규격</a:t>
            </a:r>
            <a:r>
              <a:rPr lang="en-US" altLang="ko-KR" sz="1200"/>
              <a:t>, </a:t>
            </a:r>
            <a:r>
              <a:rPr lang="ko-KR" altLang="en-US" sz="1200"/>
              <a:t>제품 그룹</a:t>
            </a:r>
            <a:endParaRPr lang="ko-KR" altLang="en-US" sz="1200"/>
          </a:p>
          <a:p>
            <a:pPr lvl="0">
              <a:defRPr/>
            </a:pPr>
            <a:r>
              <a:rPr lang="en-US" altLang="ko-KR" sz="1200"/>
              <a:t>   &gt; </a:t>
            </a:r>
            <a:r>
              <a:rPr lang="ko-KR" altLang="en-US" sz="1200"/>
              <a:t>조건에 맞는 제품 리스트가 조회됨</a:t>
            </a:r>
            <a:endParaRPr lang="ko-KR" altLang="en-US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2. </a:t>
            </a:r>
            <a:r>
              <a:rPr lang="ko-KR" altLang="en-US" sz="1200" b="1"/>
              <a:t>등록</a:t>
            </a:r>
            <a:endParaRPr lang="ko-KR" altLang="en-US" sz="1200" b="1"/>
          </a:p>
          <a:p>
            <a:pPr marL="228600" indent="-228600">
              <a:buAutoNum type="circleNumDbPlain"/>
              <a:defRPr/>
            </a:pPr>
            <a:r>
              <a:rPr lang="ko-KR" altLang="en-US" sz="1200"/>
              <a:t>등록버튼을 클릭 제품 정보 창이 뜨면 제품의 </a:t>
            </a:r>
            <a:r>
              <a:rPr lang="en-US" altLang="ko-KR" sz="1200"/>
              <a:t>? </a:t>
            </a:r>
            <a:r>
              <a:rPr lang="ko-KR" altLang="en-US" sz="1200"/>
              <a:t>버튼을 클릭하여 양산 제품 코드를 선택 하고 나머지 제품 명 등을 입력한 후에 저장 버튼을 클릭하여 저장 한다</a:t>
            </a:r>
            <a:r>
              <a:rPr lang="en-US" altLang="ko-KR" sz="1200"/>
              <a:t>.</a:t>
            </a:r>
            <a:endParaRPr lang="en-US" altLang="ko-KR" sz="1200"/>
          </a:p>
          <a:p>
            <a:pPr marL="228600" indent="-228600">
              <a:buFontTx/>
              <a:buAutoNum type="circleNumDbPlain"/>
              <a:defRPr/>
            </a:pPr>
            <a:r>
              <a:rPr lang="ko-KR" altLang="en-US" sz="1200"/>
              <a:t>제품 리스트에서  제품 코드 선택 시 등록 창이 뜨면서 해당 딜러</a:t>
            </a:r>
            <a:r>
              <a:rPr lang="en-US" altLang="ko-KR" sz="1200"/>
              <a:t>/</a:t>
            </a:r>
            <a:r>
              <a:rPr lang="ko-KR" altLang="en-US" sz="1200"/>
              <a:t>사원 정보가 조회됨</a:t>
            </a:r>
            <a:r>
              <a:rPr lang="en-US" altLang="ko-KR" sz="1200"/>
              <a:t>. </a:t>
            </a:r>
            <a:r>
              <a:rPr lang="ko-KR" altLang="en-US" sz="1200"/>
              <a:t>여기서 수정 또는 삭제 처리 할 수 있음</a:t>
            </a:r>
            <a:r>
              <a:rPr lang="en-US" altLang="ko-KR" sz="1200"/>
              <a:t>.</a:t>
            </a:r>
            <a:endParaRPr lang="en-US" altLang="ko-KR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marL="228600" indent="-228600">
              <a:buAutoNum type="circleNumDbPlain"/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 b="1"/>
              <a:t>※ </a:t>
            </a:r>
            <a:r>
              <a:rPr lang="ko-KR" altLang="en-US" sz="1200" b="1"/>
              <a:t>제품리스트에서 해당 라인을 선택 하면 해당 제품의 계약리스트가 조회됨</a:t>
            </a:r>
            <a:r>
              <a:rPr lang="en-US" altLang="ko-KR" sz="1200" b="1"/>
              <a:t>.</a:t>
            </a:r>
            <a:endParaRPr lang="en-US" altLang="ko-KR" sz="1200" b="1"/>
          </a:p>
          <a:p>
            <a:pPr lvl="0">
              <a:defRPr/>
            </a:pPr>
            <a:endParaRPr lang="en-US" altLang="ko-KR" sz="1200"/>
          </a:p>
          <a:p>
            <a:pPr lvl="0">
              <a:defRPr/>
            </a:pPr>
            <a:r>
              <a:rPr lang="en-US" altLang="ko-KR" sz="1200"/>
              <a:t> </a:t>
            </a:r>
            <a:endParaRPr lang="en-US" altLang="ko-KR" sz="1200"/>
          </a:p>
        </p:txBody>
      </p:sp>
      <p:sp>
        <p:nvSpPr>
          <p:cNvPr id="22" name="TextBox 21"/>
          <p:cNvSpPr txBox="1"/>
          <p:nvPr/>
        </p:nvSpPr>
        <p:spPr>
          <a:xfrm>
            <a:off x="272480" y="908720"/>
            <a:ext cx="9289032" cy="584775"/>
          </a:xfrm>
          <a:prstGeom prst="rect">
            <a:avLst/>
          </a:prstGeom>
          <a:solidFill>
            <a:schemeClr val="bg1">
              <a:alpha val="54000"/>
            </a:schemeClr>
          </a:solidFill>
          <a:ln w="3175" cap="rnd">
            <a:noFill/>
            <a:prstDash val="sysDot"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1.3 </a:t>
            </a:r>
            <a:r>
              <a:rPr lang="ko-KR" altLang="en-US" sz="1600">
                <a:latin typeface="굴림체"/>
                <a:ea typeface="굴림체"/>
              </a:rPr>
              <a:t>제품관리</a:t>
            </a:r>
            <a:r>
              <a:rPr lang="en-US" altLang="ko-KR" sz="1600">
                <a:latin typeface="굴림체"/>
                <a:ea typeface="굴림체"/>
              </a:rPr>
              <a:t> </a:t>
            </a:r>
            <a:endParaRPr lang="en-US" altLang="ko-KR" sz="1600">
              <a:latin typeface="굴림체"/>
              <a:ea typeface="굴림체"/>
            </a:endParaRPr>
          </a:p>
          <a:p>
            <a:pPr lvl="0">
              <a:defRPr/>
            </a:pPr>
            <a:r>
              <a:rPr lang="en-US" altLang="ko-KR" sz="1600">
                <a:latin typeface="굴림체"/>
                <a:ea typeface="굴림체"/>
              </a:rPr>
              <a:t> - </a:t>
            </a:r>
            <a:r>
              <a:rPr lang="ko-KR" altLang="en-US" sz="1600">
                <a:latin typeface="굴림체"/>
                <a:ea typeface="굴림체"/>
              </a:rPr>
              <a:t>제품을 조회 하고 등록하는 화면 </a:t>
            </a:r>
            <a:endParaRPr lang="ko-KR" altLang="en-US" sz="1600">
              <a:latin typeface="굴림체"/>
              <a:ea typeface="굴림체"/>
            </a:endParaRPr>
          </a:p>
        </p:txBody>
      </p:sp>
      <p:sp>
        <p:nvSpPr>
          <p:cNvPr id="40" name="TextBox 30"/>
          <p:cNvSpPr txBox="1"/>
          <p:nvPr/>
        </p:nvSpPr>
        <p:spPr>
          <a:xfrm>
            <a:off x="86172" y="-27384"/>
            <a:ext cx="2648742" cy="720000"/>
          </a:xfrm>
          <a:prstGeom prst="rect">
            <a:avLst/>
          </a:prstGeom>
          <a:noFill/>
        </p:spPr>
        <p:txBody>
          <a:bodyPr wrap="square" lIns="0" anchor="ctr">
            <a:no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3-1)</a:t>
            </a:r>
            <a:r>
              <a:rPr kumimoji="0" lang="ko-KR" altLang="en-US" sz="2000" b="1" i="0" u="none" strike="noStrike" kern="1200" cap="none" spc="0" normalizeH="0" baseline="0">
                <a:solidFill>
                  <a:srgbClr val="ffffff"/>
                </a:solidFill>
                <a:latin typeface="HY견고딕"/>
                <a:ea typeface="HY견고딕"/>
              </a:rPr>
              <a:t> 사용자매뉴얼</a:t>
            </a:r>
            <a:endParaRPr kumimoji="0" lang="ko-KR" altLang="en-US" sz="2000" b="1" i="0" u="none" strike="noStrike" kern="1200" cap="none" spc="0" normalizeH="0" baseline="0">
              <a:solidFill>
                <a:srgbClr val="ffffff"/>
              </a:solidFill>
              <a:latin typeface="HY견고딕"/>
              <a:ea typeface="HY견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mpd="sng">
          <a:solidFill>
            <a:srgbClr val="ff0000"/>
          </a:solidFill>
          <a:prstDash val="solid"/>
        </a:ln>
      </a:spPr>
      <a:bodyPr rtlCol="0" anchor="ctr"/>
      <a:lstStyle>
        <a:defPPr algn="ctr">
          <a:defRPr baseline="-25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alpha val="54000"/>
          </a:schemeClr>
        </a:solidFill>
        <a:ln w="3175" cap="rnd">
          <a:solidFill>
            <a:schemeClr val="tx1">
              <a:lumMod val="75000"/>
              <a:lumOff val="25000"/>
            </a:schemeClr>
          </a:solidFill>
          <a:prstDash val="sysDot"/>
        </a:ln>
      </a:spPr>
      <a:bodyPr wrap="square" rtlCol="0">
        <a:spAutoFit/>
      </a:bodyPr>
      <a:lstStyle>
        <a:defPPr>
          <a:defRPr sz="1300" dirty="0" smtClean="0"/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Hewlett-Packard</ep:Company>
  <ep:Words>5485</ep:Words>
  <ep:PresentationFormat>A4 용지(210x297mm)</ep:PresentationFormat>
  <ep:Paragraphs>1153</ep:Paragraphs>
  <ep:Slides>69</ep:Slides>
  <ep:Notes>69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ep:HeadingPairs>
  <ep:TitlesOfParts>
    <vt:vector size="70" baseType="lpstr">
      <vt:lpstr>Office 테마</vt:lpstr>
      <vt:lpstr>PLM System 사용자 Manual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2017-10-16T00:17:49.000</dcterms:created>
  <dc:creator>GDnSI</dc:creator>
  <cp:lastModifiedBy>user</cp:lastModifiedBy>
  <dcterms:modified xsi:type="dcterms:W3CDTF">2022-01-20T14:51:26.426</dcterms:modified>
  <cp:revision>1064</cp:revision>
  <dc:title>슬라이드 1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